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64" r:id="rId5"/>
    <p:sldId id="272" r:id="rId6"/>
    <p:sldId id="277" r:id="rId7"/>
    <p:sldId id="280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0" y="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1ADEA-10D5-41DA-9C5E-1F07B2621D1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2A89C-6C3A-4F5A-B39F-43A709D8B4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950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9B678-5921-4E00-B2A1-3C99066F244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261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9B678-5921-4E00-B2A1-3C99066F244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28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9B678-5921-4E00-B2A1-3C99066F244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15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552D656-0B5F-25B1-45C8-CD07A25910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02C3195-A5C1-DF86-F437-0005A5075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45C00BA-800B-1C5D-50C6-23292F88F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CD6F7CE-B77A-735D-DFAA-3EE6274F2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A7FE6B8-F32A-D180-BBEC-8DFE564FA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898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19D9BDB-124D-E095-41BF-292B6D90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059B437-5818-93EC-9431-C8089659D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05AE3A3-0848-C994-297D-87D4ED4AC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7A8C148-11B3-6454-75CB-EECEE25BF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B42A7F9-4E2D-7F16-0327-7E8BE49A2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948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DF8CD98-7980-035B-362D-E3F0E75AD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4B6BA46-8C4F-9D45-14F5-8BEB4F617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8201345-5703-5C38-C54F-AD70462D5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33067D4-F1FF-1898-4AC5-587F2D7F0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CF0DFB5-453F-E89E-78BF-DB6F04625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2135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C50BAF-E1FA-A2BA-7DA8-A883095AF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5FE3CDB-33D7-58B4-7AC9-BA259FEB9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B224724-D1C9-2590-A809-853D59D6B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90BF936-BE9A-D3BC-5972-915B96BDF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B701752-5E1E-5E6A-3931-36AE6E15D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6282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3A3802C-627A-4A32-E2CC-6F2154D5D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A355FAB-AA13-0B61-839E-F23AD58FF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4C192F2-C984-5127-F17C-06749D5DD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DE2C634-93DD-1ECB-4699-8E991D06B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3414049-3CC7-8FCE-0823-035DD229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258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15AD468-AB8B-6C11-205F-1D9D9FA5C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BDE721-FE3F-ED3D-E3FE-EB87D6747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06BD08B-F163-3C36-EA78-1F1D6403B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ED3E838-D516-CE02-B283-12FB0FB54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5583A0D-ABC5-599B-FBD4-057E53893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AEA141A-5F92-B4BA-8453-850203786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34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CF6A95-BB3B-B6B4-EB87-4D4FC1B9F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7100B3B-E990-BF10-CE70-A1CF61C23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7D5D094-3237-427B-36B7-98B3A9189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CF480AB-0BF2-AAE7-148D-31EC94AF48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B03F6C7-B67B-31B6-170E-B0CE726D67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B47997B1-FA40-E82D-2080-B5B6E82B7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DAFC7E97-38B9-35D4-A0ED-8F5AC778F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D4B7467-A4A3-AE4C-2758-5B7318B4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8554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300C5C7-A346-D0AB-CFDE-DC2D6A226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FBE1E4A2-0EDF-933A-CAD6-72E89FA58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735EAB35-42DA-455B-7162-434E8FDFC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C3E1F45-B869-53A7-708B-2ADA5968F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861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8150A371-8010-DB38-10F7-F70EB9DA0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48E67A7-C798-0F17-DBCC-FE6BCBAC8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DF062C4-E727-02F7-9BF4-C021F08FF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325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F4E310F-32DC-7243-AA76-E0A4FDD13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B99372D-F6F3-E600-DD70-B6A6AA23C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4DD6E1-98EE-978C-BCB4-5E85D7454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39901FF-B4F7-A7DF-C3EC-7B03E1C3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9061E45-38A2-2FA6-BC98-AD72F3913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C80687D-9C63-B79C-E638-40E34E6F6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793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E4479F-F2DB-F0F5-AD25-B79AB65FE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E11D4903-55BB-2C2F-D70A-E140E3BA65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C0F9BB1-F38D-0056-9F9E-AF2530833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7E4C1CC-A981-ADE5-8212-C70158369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78F5479-B5A0-95F9-EF1F-FD6BAE16C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0A24ED5-981E-8D53-DF12-C9843E35E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4862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257CAEDF-5316-8925-893F-4A950DE08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2394EC7-4B9D-5BE3-C790-76615B10A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7732808-C4FB-01E6-9B3A-41DE8993EA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1BE065-B2F3-40CF-9CB1-EE61D852F552}" type="datetimeFigureOut">
              <a:rPr lang="hu-HU" smtClean="0"/>
              <a:t>2026. 02. 04.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F38AA3D-C7B3-7C80-F991-39240D50DD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04B62DF-AAF0-2807-AA33-8A080FF44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747E12-323A-4531-939A-FF8E54511627}" type="slidenum">
              <a:rPr lang="hu-HU" smtClean="0"/>
              <a:t>‹N°›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5579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1032">
            <a:extLst>
              <a:ext uri="{FF2B5EF4-FFF2-40B4-BE49-F238E27FC236}">
                <a16:creationId xmlns:a16="http://schemas.microsoft.com/office/drawing/2014/main" id="{27BDFED6-6E33-4606-AFE2-886ADB1C0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2CD04FED-AE56-9619-F4D9-41CB89F19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0" b="13880"/>
          <a:stretch/>
        </p:blipFill>
        <p:spPr bwMode="auto">
          <a:xfrm>
            <a:off x="4547937" y="-5"/>
            <a:ext cx="7644062" cy="368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EE Guidance Forum">
            <a:extLst>
              <a:ext uri="{FF2B5EF4-FFF2-40B4-BE49-F238E27FC236}">
                <a16:creationId xmlns:a16="http://schemas.microsoft.com/office/drawing/2014/main" id="{423F1045-B4C5-F405-8181-768D70B113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3" r="16492" b="1"/>
          <a:stretch>
            <a:fillRect/>
          </a:stretch>
        </p:blipFill>
        <p:spPr bwMode="auto">
          <a:xfrm>
            <a:off x="4547938" y="3681409"/>
            <a:ext cx="7644062" cy="3176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84C062A6-248C-9755-A7EA-8FCBCBDE07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810" y="1115227"/>
            <a:ext cx="5395912" cy="2387600"/>
          </a:xfrm>
        </p:spPr>
        <p:txBody>
          <a:bodyPr>
            <a:normAutofit/>
          </a:bodyPr>
          <a:lstStyle/>
          <a:p>
            <a:pPr algn="l"/>
            <a:r>
              <a:rPr lang="en-GB" sz="3100" dirty="0">
                <a:solidFill>
                  <a:schemeClr val="bg1"/>
                </a:solidFill>
              </a:rPr>
              <a:t>Comparative review of the professional standards in Hungary, Romania, Slovakia and the Czech Republic in the field of career development</a:t>
            </a:r>
            <a:r>
              <a:rPr lang="hu-HU" sz="3100" dirty="0">
                <a:solidFill>
                  <a:schemeClr val="bg1"/>
                </a:solidFill>
              </a:rPr>
              <a:t> </a:t>
            </a:r>
            <a:r>
              <a:rPr lang="fr-FR" sz="3100" b="1" dirty="0" err="1">
                <a:solidFill>
                  <a:schemeClr val="bg1"/>
                </a:solidFill>
              </a:rPr>
              <a:t>Slovakia</a:t>
            </a:r>
            <a:endParaRPr lang="hu-HU" sz="3100" b="1" dirty="0">
              <a:solidFill>
                <a:schemeClr val="bg1"/>
              </a:solidFill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AC3F36F-AD09-E57B-83B9-1657C1A46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962" y="3859990"/>
            <a:ext cx="4384975" cy="1655762"/>
          </a:xfrm>
        </p:spPr>
        <p:txBody>
          <a:bodyPr>
            <a:normAutofit/>
          </a:bodyPr>
          <a:lstStyle/>
          <a:p>
            <a:pPr algn="l"/>
            <a:r>
              <a:rPr lang="en-GB" sz="1400" dirty="0">
                <a:solidFill>
                  <a:schemeClr val="bg1"/>
                </a:solidFill>
              </a:rPr>
              <a:t>1</a:t>
            </a:r>
            <a:r>
              <a:rPr lang="hu-HU" sz="1400" dirty="0">
                <a:solidFill>
                  <a:schemeClr val="bg1"/>
                </a:solidFill>
              </a:rPr>
              <a:t>2nd</a:t>
            </a:r>
            <a:r>
              <a:rPr lang="en-GB" sz="1400" dirty="0">
                <a:solidFill>
                  <a:schemeClr val="bg1"/>
                </a:solidFill>
              </a:rPr>
              <a:t> of February 2026 Budapest</a:t>
            </a:r>
            <a:endParaRPr lang="hu-HU" sz="1400" dirty="0">
              <a:solidFill>
                <a:schemeClr val="bg1"/>
              </a:solidFill>
            </a:endParaRPr>
          </a:p>
          <a:p>
            <a:pPr algn="l"/>
            <a:endParaRPr lang="hu-HU" sz="1400" dirty="0">
              <a:solidFill>
                <a:schemeClr val="bg1"/>
              </a:solidFill>
            </a:endParaRPr>
          </a:p>
          <a:p>
            <a:pPr algn="l"/>
            <a:r>
              <a:rPr lang="hu-HU" sz="1400" dirty="0">
                <a:solidFill>
                  <a:schemeClr val="bg1"/>
                </a:solidFill>
              </a:rPr>
              <a:t>Erasmus+</a:t>
            </a:r>
          </a:p>
          <a:p>
            <a:pPr algn="l"/>
            <a:r>
              <a:rPr lang="hu-HU" sz="1400" dirty="0">
                <a:solidFill>
                  <a:schemeClr val="bg1"/>
                </a:solidFill>
              </a:rPr>
              <a:t>(Project No: 2024-1-SK01-KA210-VET-000249838)</a:t>
            </a:r>
            <a:r>
              <a:rPr lang="en-GB" sz="1400" dirty="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1037" name="Straight Connector 1036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3681408"/>
            <a:ext cx="113537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174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5EF17487-C386-4F99-B5EB-4FD3DF423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A0DE92DF-4769-4DE9-93FD-EE312718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521576AD-EB71-3752-5549-727698C58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824" y="643467"/>
            <a:ext cx="4772975" cy="1800526"/>
          </a:xfrm>
        </p:spPr>
        <p:txBody>
          <a:bodyPr>
            <a:normAutofit/>
          </a:bodyPr>
          <a:lstStyle/>
          <a:p>
            <a:r>
              <a:rPr lang="en-GB" sz="4100"/>
              <a:t>Landscape: The starting points for research in Slovakia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B8924C-D584-30FB-85CC-FE1897BA7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824" y="2623381"/>
            <a:ext cx="4772974" cy="3553581"/>
          </a:xfrm>
        </p:spPr>
        <p:txBody>
          <a:bodyPr>
            <a:normAutofit/>
          </a:bodyPr>
          <a:lstStyle/>
          <a:p>
            <a:r>
              <a:rPr lang="en-GB" sz="1300" dirty="0"/>
              <a:t>The field is regulated separately by separate laws in the employment sector (2004), school sector (2019) and lifelong learning sector (2025). Despite efforts, there is no unified competence framework/standard for career practitioners</a:t>
            </a:r>
          </a:p>
          <a:p>
            <a:r>
              <a:rPr lang="en-GB" sz="1300" dirty="0"/>
              <a:t>There were several attempts to formalize competences of career practitioners</a:t>
            </a:r>
          </a:p>
          <a:p>
            <a:pPr lvl="1"/>
            <a:r>
              <a:rPr lang="en-GB" sz="1300" dirty="0"/>
              <a:t>National occupational framework (2015) – trans-sectoral occupational standard inspired by NICE framework (career consultant, career counsellor, career specialist)</a:t>
            </a:r>
          </a:p>
          <a:p>
            <a:pPr lvl="1"/>
            <a:r>
              <a:rPr lang="fr-FR" sz="1300" dirty="0" err="1"/>
              <a:t>Quality</a:t>
            </a:r>
            <a:r>
              <a:rPr lang="fr-FR" sz="1300" dirty="0"/>
              <a:t> standard </a:t>
            </a:r>
            <a:r>
              <a:rPr lang="fr-FR" sz="1300" dirty="0" err="1"/>
              <a:t>developed</a:t>
            </a:r>
            <a:r>
              <a:rPr lang="fr-FR" sz="1300" dirty="0"/>
              <a:t> by the </a:t>
            </a:r>
            <a:r>
              <a:rPr lang="fr-FR" sz="1300" dirty="0" err="1"/>
              <a:t>professional</a:t>
            </a:r>
            <a:r>
              <a:rPr lang="fr-FR" sz="1300" dirty="0"/>
              <a:t> association (2018)</a:t>
            </a:r>
            <a:endParaRPr lang="en-US" sz="1300" dirty="0"/>
          </a:p>
          <a:p>
            <a:pPr lvl="1"/>
            <a:r>
              <a:rPr lang="en-GB" sz="1300" dirty="0"/>
              <a:t>Career guidance counsellor for lifelong learning</a:t>
            </a:r>
            <a:r>
              <a:rPr lang="hu-HU" sz="1300" dirty="0"/>
              <a:t>,</a:t>
            </a:r>
            <a:r>
              <a:rPr lang="fr-FR" sz="1300" dirty="0"/>
              <a:t> </a:t>
            </a:r>
            <a:r>
              <a:rPr lang="fr-FR" sz="1300" dirty="0" err="1"/>
              <a:t>competence</a:t>
            </a:r>
            <a:r>
              <a:rPr lang="fr-FR" sz="1300" dirty="0"/>
              <a:t> standard for RPL</a:t>
            </a:r>
            <a:r>
              <a:rPr lang="en-GB" sz="1300" dirty="0"/>
              <a:t> (2025) – used in the analysis</a:t>
            </a:r>
          </a:p>
          <a:p>
            <a:endParaRPr lang="en-GB" sz="130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DFBB0F5-2DA8-7498-7A23-D358D0BA1E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6505" y="3454224"/>
            <a:ext cx="3848322" cy="237633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9644BD4-B681-E5C9-CEB0-A55B73259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2400" y="250975"/>
            <a:ext cx="1674028" cy="258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846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F1C494-FD9D-C92E-D268-67E125A37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Slovak v. Finnish document</a:t>
            </a:r>
            <a:br>
              <a:rPr lang="hu-HU" b="1" dirty="0"/>
            </a:br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3DB2F4C-2D7B-86A2-CC81-DB6318CEE443}"/>
              </a:ext>
            </a:extLst>
          </p:cNvPr>
          <p:cNvSpPr txBox="1"/>
          <p:nvPr/>
        </p:nvSpPr>
        <p:spPr>
          <a:xfrm>
            <a:off x="10100515" y="2381062"/>
            <a:ext cx="20914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Counsellor’s professionality in counselling and facilitation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Career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Administrative and management of CG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Client’s competencies development</a:t>
            </a:r>
          </a:p>
          <a:p>
            <a:endParaRPr lang="hu-HU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2DC4447-E048-263C-BF55-C442C3997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" name="Obrázek 24">
            <a:extLst>
              <a:ext uri="{FF2B5EF4-FFF2-40B4-BE49-F238E27FC236}">
                <a16:creationId xmlns:a16="http://schemas.microsoft.com/office/drawing/2014/main" id="{6B3F0651-0CC8-013C-5A2C-40EED7EC08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004" y="1227105"/>
            <a:ext cx="9833601" cy="494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557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ECCCD0B-67D7-3F26-7C6B-9C477DD8A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Tab No.  5: Implications from the comparison Finnish v. Slovak document</a:t>
            </a:r>
            <a:br>
              <a:rPr lang="hu-HU" b="1" dirty="0"/>
            </a:br>
            <a:endParaRPr lang="hu-HU" dirty="0"/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7DB6F6F5-6413-457B-70E7-AD67C2AB17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9524751"/>
              </p:ext>
            </p:extLst>
          </p:nvPr>
        </p:nvGraphicFramePr>
        <p:xfrm>
          <a:off x="561315" y="1385180"/>
          <a:ext cx="10637823" cy="5310129"/>
        </p:xfrm>
        <a:graphic>
          <a:graphicData uri="http://schemas.openxmlformats.org/drawingml/2006/table">
            <a:tbl>
              <a:tblPr firstRow="1" firstCol="1" bandRow="1"/>
              <a:tblGrid>
                <a:gridCol w="3545941">
                  <a:extLst>
                    <a:ext uri="{9D8B030D-6E8A-4147-A177-3AD203B41FA5}">
                      <a16:colId xmlns:a16="http://schemas.microsoft.com/office/drawing/2014/main" val="1237736139"/>
                    </a:ext>
                  </a:extLst>
                </a:gridCol>
                <a:gridCol w="3545941">
                  <a:extLst>
                    <a:ext uri="{9D8B030D-6E8A-4147-A177-3AD203B41FA5}">
                      <a16:colId xmlns:a16="http://schemas.microsoft.com/office/drawing/2014/main" val="3000741239"/>
                    </a:ext>
                  </a:extLst>
                </a:gridCol>
                <a:gridCol w="3545941">
                  <a:extLst>
                    <a:ext uri="{9D8B030D-6E8A-4147-A177-3AD203B41FA5}">
                      <a16:colId xmlns:a16="http://schemas.microsoft.com/office/drawing/2014/main" val="920080350"/>
                    </a:ext>
                  </a:extLst>
                </a:gridCol>
              </a:tblGrid>
              <a:tr h="4955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Dimension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Finland (FI)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Slovakia (SK)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35062"/>
                  </a:ext>
                </a:extLst>
              </a:tr>
              <a:tr h="324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Orientation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Balanced, theory-informed, and ethically grounded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000" dirty="0"/>
                        <a:t>Practice-based and operational; </a:t>
                      </a:r>
                      <a:r>
                        <a:rPr lang="en-US" sz="2000" b="1" dirty="0"/>
                        <a:t>service-oriented</a:t>
                      </a:r>
                      <a:endParaRPr lang="hu-HU" sz="3200" b="1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89920"/>
                  </a:ext>
                </a:extLst>
              </a:tr>
              <a:tr h="668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Core strengths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Ethics, theory integration, digital competence, and evaluative culture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000" dirty="0"/>
                        <a:t>Professional counselling skills, career information, client competence development, service administration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301816"/>
                  </a:ext>
                </a:extLst>
              </a:tr>
              <a:tr h="668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Weaker domains</a:t>
                      </a:r>
                      <a:endParaRPr lang="hu-HU" sz="320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Less focus on specialized diagnostic depth (as it is standardized systemically)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000" dirty="0"/>
                        <a:t>Theory, research, ethics, digital guidance, and systemic evaluation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0329715"/>
                  </a:ext>
                </a:extLst>
              </a:tr>
              <a:tr h="668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Professional identity</a:t>
                      </a:r>
                      <a:endParaRPr lang="hu-HU" sz="320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Defined through national and EU-aligned standards emphasizing reflection and accountability</a:t>
                      </a:r>
                      <a:endParaRPr lang="hu-HU" sz="320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000" dirty="0"/>
                        <a:t>Focused on effective service delivery; limited emphasis on autonomy and reflectivity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3003758"/>
                  </a:ext>
                </a:extLst>
              </a:tr>
              <a:tr h="324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Model type</a:t>
                      </a:r>
                      <a:endParaRPr lang="hu-HU" sz="320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GB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Reflective–systemic</a:t>
                      </a:r>
                      <a:endParaRPr lang="hu-HU" sz="320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fr-FR" sz="2000" dirty="0" err="1"/>
                        <a:t>Practical</a:t>
                      </a:r>
                      <a:r>
                        <a:rPr lang="fr-FR" sz="2000" dirty="0"/>
                        <a:t>–</a:t>
                      </a:r>
                      <a:r>
                        <a:rPr lang="fr-FR" sz="2000" dirty="0" err="1"/>
                        <a:t>operational</a:t>
                      </a:r>
                      <a:endParaRPr lang="hu-HU" sz="32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118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004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Ethics &amp; professional identity (A1, A3)</a:t>
            </a:r>
            <a:endParaRPr lang="en-US" dirty="0"/>
          </a:p>
          <a:p>
            <a:r>
              <a:rPr lang="en-US" b="1" dirty="0"/>
              <a:t>FI</a:t>
            </a:r>
            <a:r>
              <a:rPr lang="en-US" dirty="0"/>
              <a:t>: Ethics and reflection are </a:t>
            </a:r>
            <a:r>
              <a:rPr lang="en-US" i="1" dirty="0"/>
              <a:t>explicit transversal competencies</a:t>
            </a:r>
            <a:r>
              <a:rPr lang="en-US" dirty="0"/>
              <a:t>; counsellor expected to exercise professional judgement and autonomy, interpret and apply ethical principles </a:t>
            </a:r>
          </a:p>
          <a:p>
            <a:r>
              <a:rPr lang="en-US" b="1" dirty="0"/>
              <a:t>SK</a:t>
            </a:r>
            <a:r>
              <a:rPr lang="en-US" dirty="0"/>
              <a:t>: Ethics embedded in professional </a:t>
            </a:r>
            <a:r>
              <a:rPr lang="en-US" dirty="0" err="1"/>
              <a:t>behaviour</a:t>
            </a:r>
            <a:r>
              <a:rPr lang="en-US" dirty="0"/>
              <a:t> and compliance (focus on confidentiality, data protection, and correct procedures - less emphasis on ethical deliberation); reflection present but implicit and individual</a:t>
            </a:r>
          </a:p>
          <a:p>
            <a:pPr marL="0" indent="0">
              <a:buNone/>
            </a:pPr>
            <a:r>
              <a:rPr lang="en-US" b="1" dirty="0"/>
              <a:t>Theory &amp; research (A2)</a:t>
            </a:r>
            <a:endParaRPr lang="en-US" dirty="0"/>
          </a:p>
          <a:p>
            <a:r>
              <a:rPr lang="en-US" b="1" dirty="0"/>
              <a:t>FI</a:t>
            </a:r>
            <a:r>
              <a:rPr lang="en-US" dirty="0"/>
              <a:t>: Strong emphasis on theory integration and research-informed practice</a:t>
            </a:r>
          </a:p>
          <a:p>
            <a:r>
              <a:rPr lang="en-US" b="1" dirty="0"/>
              <a:t>SK</a:t>
            </a:r>
            <a:r>
              <a:rPr lang="en-US" dirty="0"/>
              <a:t>: Theory mainly applied as background knowledge for counselling delivery</a:t>
            </a:r>
          </a:p>
          <a:p>
            <a:pPr marL="0" indent="0">
              <a:buNone/>
            </a:pPr>
            <a:r>
              <a:rPr lang="en-US" b="1" dirty="0"/>
              <a:t>Digital competence (A5)</a:t>
            </a:r>
            <a:endParaRPr lang="en-US" dirty="0"/>
          </a:p>
          <a:p>
            <a:r>
              <a:rPr lang="en-US" b="1" dirty="0"/>
              <a:t>FI</a:t>
            </a:r>
            <a:r>
              <a:rPr lang="en-US" dirty="0"/>
              <a:t>: Digital guidance integrated into professional role (e-guidance, development of digital services)</a:t>
            </a:r>
          </a:p>
          <a:p>
            <a:r>
              <a:rPr lang="en-US" b="1" dirty="0"/>
              <a:t>SK</a:t>
            </a:r>
            <a:r>
              <a:rPr lang="en-US" dirty="0"/>
              <a:t>: Digital tools used operationally (information search, diagnostics), limited focus on digital service development</a:t>
            </a:r>
          </a:p>
          <a:p>
            <a:pPr marL="0" indent="0">
              <a:buNone/>
            </a:pPr>
            <a:r>
              <a:rPr lang="en-US" b="1" dirty="0"/>
              <a:t>Professionalism as reflective autonomy (FI) vs as applied competence (SK)</a:t>
            </a:r>
            <a:endParaRPr lang="en-US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tabLst>
                <a:tab pos="528638" algn="l"/>
              </a:tabLst>
            </a:pPr>
            <a:endParaRPr lang="en-GB" dirty="0"/>
          </a:p>
        </p:txBody>
      </p:sp>
      <p:sp>
        <p:nvSpPr>
          <p:cNvPr id="4" name="TextovéPole 3"/>
          <p:cNvSpPr txBox="1"/>
          <p:nvPr/>
        </p:nvSpPr>
        <p:spPr>
          <a:xfrm>
            <a:off x="7112000" y="284480"/>
            <a:ext cx="485318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Section A – Professionalism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17C7FC0B-A773-EEA0-9D2E-165DA2132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Different visions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2506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496503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Reflectivity vs. operational </a:t>
            </a:r>
            <a:r>
              <a:rPr lang="en-GB" dirty="0" err="1"/>
              <a:t>thouroughness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Guidance as a process (B1)</a:t>
            </a:r>
            <a:endParaRPr lang="en-US" dirty="0"/>
          </a:p>
          <a:p>
            <a:r>
              <a:rPr lang="en-US" b="1" dirty="0"/>
              <a:t>FI</a:t>
            </a:r>
            <a:r>
              <a:rPr lang="en-US" dirty="0"/>
              <a:t>: Guidance framed as a process with outcomes, evaluation, and learning</a:t>
            </a:r>
          </a:p>
          <a:p>
            <a:r>
              <a:rPr lang="en-US" b="1" dirty="0"/>
              <a:t>SK</a:t>
            </a:r>
            <a:r>
              <a:rPr lang="en-US" dirty="0"/>
              <a:t>: Guidance framed as a sequence of practical interventions and activities, but also with evaluation of learning outcomes (CMS)</a:t>
            </a:r>
          </a:p>
          <a:p>
            <a:pPr marL="0" indent="0">
              <a:buNone/>
            </a:pPr>
            <a:r>
              <a:rPr lang="en-US" b="1" dirty="0"/>
              <a:t>Guidance &amp; learning theories (B2)</a:t>
            </a:r>
            <a:endParaRPr lang="en-US" dirty="0"/>
          </a:p>
          <a:p>
            <a:r>
              <a:rPr lang="en-US" b="1" dirty="0"/>
              <a:t>FI</a:t>
            </a:r>
            <a:r>
              <a:rPr lang="en-US" dirty="0"/>
              <a:t>: Lifelong learning and career development theories explicitly integrated, linked to long-term development across life stages</a:t>
            </a:r>
          </a:p>
          <a:p>
            <a:r>
              <a:rPr lang="en-US" b="1" dirty="0"/>
              <a:t>SK</a:t>
            </a:r>
            <a:r>
              <a:rPr lang="en-US" dirty="0"/>
              <a:t>: Strong focus on developing client competences, lifelong learning present but mainly as an individual outcome at a specific moment of time</a:t>
            </a:r>
          </a:p>
          <a:p>
            <a:pPr marL="0" indent="0">
              <a:buNone/>
            </a:pPr>
            <a:r>
              <a:rPr lang="en-US" b="1" dirty="0"/>
              <a:t>Methodological competence (B3)</a:t>
            </a:r>
            <a:endParaRPr lang="en-US" dirty="0"/>
          </a:p>
          <a:p>
            <a:r>
              <a:rPr lang="en-US" b="1" dirty="0"/>
              <a:t>FI</a:t>
            </a:r>
            <a:r>
              <a:rPr lang="en-US" dirty="0"/>
              <a:t>: Methods selected, justified, and evaluated through theory</a:t>
            </a:r>
          </a:p>
          <a:p>
            <a:r>
              <a:rPr lang="en-US" b="1" dirty="0"/>
              <a:t>SK</a:t>
            </a:r>
            <a:r>
              <a:rPr lang="en-US" dirty="0"/>
              <a:t>: Very strong and detailed methodological repertoire (diagnostics, job search, CMS development), with lower focus on reflectiveness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b="1" dirty="0"/>
              <a:t>Conceptual and evaluative framing (FI) work vs operational depth (SK)</a:t>
            </a:r>
            <a:endParaRPr lang="en-US" dirty="0"/>
          </a:p>
        </p:txBody>
      </p:sp>
      <p:sp>
        <p:nvSpPr>
          <p:cNvPr id="4" name="TextovéPole 3"/>
          <p:cNvSpPr txBox="1"/>
          <p:nvPr/>
        </p:nvSpPr>
        <p:spPr>
          <a:xfrm>
            <a:off x="7112000" y="284480"/>
            <a:ext cx="410163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Section B – Client work</a:t>
            </a:r>
          </a:p>
        </p:txBody>
      </p:sp>
    </p:spTree>
    <p:extLst>
      <p:ext uri="{BB962C8B-B14F-4D97-AF65-F5344CB8AC3E}">
        <p14:creationId xmlns:p14="http://schemas.microsoft.com/office/powerpoint/2010/main" val="2973992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480737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Difference in the positioning of practitioners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789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Lifelong guidance (C1)</a:t>
            </a:r>
            <a:endParaRPr lang="en-US" dirty="0"/>
          </a:p>
          <a:p>
            <a:r>
              <a:rPr lang="en-US" b="1" dirty="0"/>
              <a:t>FI</a:t>
            </a:r>
            <a:r>
              <a:rPr lang="en-US" dirty="0"/>
              <a:t>: LLG as </a:t>
            </a:r>
            <a:r>
              <a:rPr lang="en-US" dirty="0" err="1"/>
              <a:t>organising</a:t>
            </a:r>
            <a:r>
              <a:rPr lang="en-US" dirty="0"/>
              <a:t> principle of the entire system - Counsellors are expected to understand and contribute to the coherence of services across the life course</a:t>
            </a:r>
          </a:p>
          <a:p>
            <a:r>
              <a:rPr lang="en-US" b="1" dirty="0"/>
              <a:t>SK</a:t>
            </a:r>
            <a:r>
              <a:rPr lang="en-US" dirty="0"/>
              <a:t>: LLG present but mainly as client-level objective - focus on supporting individuals in learning, requalification, job search, and transitions; limited emphasis on counsellors’ responsibility for the </a:t>
            </a:r>
            <a:r>
              <a:rPr lang="en-US" b="1" dirty="0"/>
              <a:t>overall guidance system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Systems &amp; networks (C2, C3)</a:t>
            </a:r>
            <a:endParaRPr lang="en-US" dirty="0"/>
          </a:p>
          <a:p>
            <a:r>
              <a:rPr lang="en-US" b="1" dirty="0"/>
              <a:t>FI</a:t>
            </a:r>
            <a:r>
              <a:rPr lang="en-US" dirty="0"/>
              <a:t>: Counsellor positioned as actor within multi-professional and multi-sector systems. Cooperation is strategic: aligning services, roles, and responsibilities; counsellors are positioned as </a:t>
            </a:r>
            <a:r>
              <a:rPr lang="en-US" b="1" dirty="0"/>
              <a:t>system actors</a:t>
            </a:r>
            <a:r>
              <a:rPr lang="en-US" dirty="0"/>
              <a:t>, not only service providers</a:t>
            </a:r>
          </a:p>
          <a:p>
            <a:r>
              <a:rPr lang="en-US" b="1" dirty="0"/>
              <a:t>SK</a:t>
            </a:r>
            <a:r>
              <a:rPr lang="en-US" dirty="0"/>
              <a:t>: Cooperation and networking required, but primarily at operational and institutional level </a:t>
            </a:r>
            <a:r>
              <a:rPr lang="fr-FR" dirty="0"/>
              <a:t>(</a:t>
            </a:r>
            <a:r>
              <a:rPr lang="fr-FR" dirty="0" err="1"/>
              <a:t>referrals</a:t>
            </a:r>
            <a:r>
              <a:rPr lang="fr-FR" dirty="0"/>
              <a:t>, coordination, information exchange). </a:t>
            </a:r>
            <a:r>
              <a:rPr lang="fr-FR" dirty="0" err="1"/>
              <a:t>Less</a:t>
            </a:r>
            <a:r>
              <a:rPr lang="fr-FR" dirty="0"/>
              <a:t> </a:t>
            </a:r>
            <a:r>
              <a:rPr lang="en-US" dirty="0"/>
              <a:t>emphasis on shaping or improving system-level cooperation</a:t>
            </a:r>
          </a:p>
          <a:p>
            <a:pPr marL="0" indent="0">
              <a:buNone/>
            </a:pPr>
            <a:r>
              <a:rPr lang="en-US" b="1" dirty="0"/>
              <a:t>Strategic competence (C4)</a:t>
            </a:r>
            <a:endParaRPr lang="en-US" dirty="0"/>
          </a:p>
          <a:p>
            <a:r>
              <a:rPr lang="en-US" b="1" dirty="0"/>
              <a:t>FI</a:t>
            </a:r>
            <a:r>
              <a:rPr lang="en-US" dirty="0"/>
              <a:t>: Strong emphasis on planning, quality assurance, and continuous system development</a:t>
            </a:r>
          </a:p>
          <a:p>
            <a:r>
              <a:rPr lang="en-US" b="1" dirty="0"/>
              <a:t>SK</a:t>
            </a:r>
            <a:r>
              <a:rPr lang="en-US" dirty="0"/>
              <a:t>: Administrative and service management skills present, evaluation focuses mainly on </a:t>
            </a:r>
            <a:r>
              <a:rPr lang="en-US" b="1" dirty="0"/>
              <a:t>service delivery and client outcomes</a:t>
            </a:r>
            <a:r>
              <a:rPr lang="en-US" dirty="0"/>
              <a:t>, not system learning</a:t>
            </a:r>
          </a:p>
          <a:p>
            <a:pPr marL="0" indent="0">
              <a:buNone/>
            </a:pPr>
            <a:r>
              <a:rPr lang="en-US" b="1" dirty="0"/>
              <a:t>Counsellors as system co-developers vs service providers within systems</a:t>
            </a:r>
            <a:endParaRPr lang="en-US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6320" y="284480"/>
            <a:ext cx="581537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Section C – Systemic competence</a:t>
            </a:r>
          </a:p>
        </p:txBody>
      </p:sp>
    </p:spTree>
    <p:extLst>
      <p:ext uri="{BB962C8B-B14F-4D97-AF65-F5344CB8AC3E}">
        <p14:creationId xmlns:p14="http://schemas.microsoft.com/office/powerpoint/2010/main" val="1952949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808</Words>
  <Application>Microsoft Office PowerPoint</Application>
  <PresentationFormat>Grand écran</PresentationFormat>
  <Paragraphs>74</Paragraphs>
  <Slides>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Office-téma</vt:lpstr>
      <vt:lpstr>Comparative review of the professional standards in Hungary, Romania, Slovakia and the Czech Republic in the field of career development Slovakia</vt:lpstr>
      <vt:lpstr>Landscape: The starting points for research in Slovakia </vt:lpstr>
      <vt:lpstr>Slovak v. Finnish document </vt:lpstr>
      <vt:lpstr>Tab No.  5: Implications from the comparison Finnish v. Slovak document </vt:lpstr>
      <vt:lpstr>Different visions</vt:lpstr>
      <vt:lpstr>Reflectivity vs. operational thouroughness</vt:lpstr>
      <vt:lpstr>Difference in the positioning of practitioners</vt:lpstr>
    </vt:vector>
  </TitlesOfParts>
  <Company>NISZ Zrt.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Borbély-Pecze Tibor Bors Dr.</dc:creator>
  <cp:lastModifiedBy>SPRLAK Tomas</cp:lastModifiedBy>
  <cp:revision>23</cp:revision>
  <dcterms:created xsi:type="dcterms:W3CDTF">2026-01-12T11:00:53Z</dcterms:created>
  <dcterms:modified xsi:type="dcterms:W3CDTF">2026-02-04T10:24:30Z</dcterms:modified>
</cp:coreProperties>
</file>