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0" r:id="rId4"/>
    <p:sldId id="262" r:id="rId5"/>
    <p:sldId id="263" r:id="rId6"/>
    <p:sldId id="264" r:id="rId7"/>
    <p:sldId id="267" r:id="rId8"/>
    <p:sldId id="268" r:id="rId9"/>
    <p:sldId id="269" r:id="rId10"/>
    <p:sldId id="270" r:id="rId11"/>
    <p:sldId id="265" r:id="rId12"/>
    <p:sldId id="266" r:id="rId13"/>
    <p:sldId id="259" r:id="rId1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E07A31-72C0-4891-9BED-6FC886B130B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ED80830C-F19A-43DB-B810-F28671089667}">
      <dgm:prSet/>
      <dgm:spPr/>
      <dgm:t>
        <a:bodyPr/>
        <a:lstStyle/>
        <a:p>
          <a:pPr>
            <a:lnSpc>
              <a:spcPct val="100000"/>
            </a:lnSpc>
          </a:pPr>
          <a:r>
            <a:rPr lang="hu-HU"/>
            <a:t>T</a:t>
          </a:r>
          <a:r>
            <a:rPr lang="en-GB"/>
            <a:t>he next analytical step – categorizing the </a:t>
          </a:r>
          <a:r>
            <a:rPr lang="en-GB" b="1"/>
            <a:t>codes into thematic groups</a:t>
          </a:r>
          <a:endParaRPr lang="en-US"/>
        </a:p>
      </dgm:t>
    </dgm:pt>
    <dgm:pt modelId="{FF857AB9-EBED-46DD-8D7F-0D852E7719D0}" type="parTrans" cxnId="{EA571268-545C-4FD5-9A16-58FAB80C7D41}">
      <dgm:prSet/>
      <dgm:spPr/>
      <dgm:t>
        <a:bodyPr/>
        <a:lstStyle/>
        <a:p>
          <a:endParaRPr lang="en-US"/>
        </a:p>
      </dgm:t>
    </dgm:pt>
    <dgm:pt modelId="{8DF87099-99B4-4AAA-AB34-D78D6ECAB588}" type="sibTrans" cxnId="{EA571268-545C-4FD5-9A16-58FAB80C7D41}">
      <dgm:prSet/>
      <dgm:spPr/>
      <dgm:t>
        <a:bodyPr/>
        <a:lstStyle/>
        <a:p>
          <a:pPr>
            <a:lnSpc>
              <a:spcPct val="100000"/>
            </a:lnSpc>
          </a:pPr>
          <a:endParaRPr lang="en-US"/>
        </a:p>
      </dgm:t>
    </dgm:pt>
    <dgm:pt modelId="{FA44BBF7-6431-4667-A1B5-AE7E8A04BDE7}">
      <dgm:prSet/>
      <dgm:spPr/>
      <dgm:t>
        <a:bodyPr/>
        <a:lstStyle/>
        <a:p>
          <a:pPr>
            <a:lnSpc>
              <a:spcPct val="100000"/>
            </a:lnSpc>
          </a:pPr>
          <a:r>
            <a:rPr lang="en-GB" b="1" dirty="0"/>
            <a:t>24 thematic groups of career guidance counsellor competencies</a:t>
          </a:r>
          <a:r>
            <a:rPr lang="en-GB" dirty="0"/>
            <a:t> and </a:t>
          </a:r>
          <a:r>
            <a:rPr lang="en-GB" b="1" dirty="0"/>
            <a:t>175 individual codes</a:t>
          </a:r>
          <a:r>
            <a:rPr lang="en-GB" dirty="0"/>
            <a:t>, which were used to mark </a:t>
          </a:r>
          <a:r>
            <a:rPr lang="en-GB" b="1" dirty="0"/>
            <a:t>404 quotations</a:t>
          </a:r>
          <a:r>
            <a:rPr lang="en-GB" dirty="0"/>
            <a:t> - parts of text, sentences or paragraphs.</a:t>
          </a:r>
          <a:endParaRPr lang="en-US" dirty="0"/>
        </a:p>
      </dgm:t>
    </dgm:pt>
    <dgm:pt modelId="{B5FE5104-F3A0-4419-9707-9134C1F9028F}" type="parTrans" cxnId="{3D266EA6-B38F-4D87-9F6E-8F4B33D6296F}">
      <dgm:prSet/>
      <dgm:spPr/>
      <dgm:t>
        <a:bodyPr/>
        <a:lstStyle/>
        <a:p>
          <a:endParaRPr lang="en-US"/>
        </a:p>
      </dgm:t>
    </dgm:pt>
    <dgm:pt modelId="{E1FF5D4A-D388-403D-BF7A-219028B1C059}" type="sibTrans" cxnId="{3D266EA6-B38F-4D87-9F6E-8F4B33D6296F}">
      <dgm:prSet/>
      <dgm:spPr/>
      <dgm:t>
        <a:bodyPr/>
        <a:lstStyle/>
        <a:p>
          <a:pPr>
            <a:lnSpc>
              <a:spcPct val="100000"/>
            </a:lnSpc>
          </a:pPr>
          <a:endParaRPr lang="en-US"/>
        </a:p>
      </dgm:t>
    </dgm:pt>
    <dgm:pt modelId="{B891A472-8217-4A5E-9276-D3329C6F00A0}">
      <dgm:prSet/>
      <dgm:spPr/>
      <dgm:t>
        <a:bodyPr/>
        <a:lstStyle/>
        <a:p>
          <a:pPr>
            <a:lnSpc>
              <a:spcPct val="100000"/>
            </a:lnSpc>
          </a:pPr>
          <a:r>
            <a:rPr lang="en-GB"/>
            <a:t>Each code represents a discrete unit of meaning - in our case </a:t>
          </a:r>
          <a:r>
            <a:rPr lang="en-GB" b="1"/>
            <a:t>a competency of career </a:t>
          </a:r>
          <a:r>
            <a:rPr lang="hu-HU" b="1"/>
            <a:t>(</a:t>
          </a:r>
          <a:r>
            <a:rPr lang="en-GB" b="1"/>
            <a:t>guidance</a:t>
          </a:r>
          <a:r>
            <a:rPr lang="hu-HU" b="1"/>
            <a:t>)</a:t>
          </a:r>
          <a:r>
            <a:rPr lang="en-GB" b="1"/>
            <a:t> counsellor</a:t>
          </a:r>
          <a:endParaRPr lang="en-US"/>
        </a:p>
      </dgm:t>
    </dgm:pt>
    <dgm:pt modelId="{EA011CCD-1917-4D09-8158-7AB7DDA4CCAB}" type="parTrans" cxnId="{A3730CC0-52B3-4819-B8FF-BA5BDB26D930}">
      <dgm:prSet/>
      <dgm:spPr/>
      <dgm:t>
        <a:bodyPr/>
        <a:lstStyle/>
        <a:p>
          <a:endParaRPr lang="en-US"/>
        </a:p>
      </dgm:t>
    </dgm:pt>
    <dgm:pt modelId="{BE6509C2-E6A1-469C-85A7-C0FBE3F87EE3}" type="sibTrans" cxnId="{A3730CC0-52B3-4819-B8FF-BA5BDB26D930}">
      <dgm:prSet/>
      <dgm:spPr/>
      <dgm:t>
        <a:bodyPr/>
        <a:lstStyle/>
        <a:p>
          <a:endParaRPr lang="en-US"/>
        </a:p>
      </dgm:t>
    </dgm:pt>
    <dgm:pt modelId="{B33D44D1-3FEE-47D6-9000-962F891FC1E9}" type="pres">
      <dgm:prSet presAssocID="{0BE07A31-72C0-4891-9BED-6FC886B130B1}" presName="root" presStyleCnt="0">
        <dgm:presLayoutVars>
          <dgm:dir/>
          <dgm:resizeHandles val="exact"/>
        </dgm:presLayoutVars>
      </dgm:prSet>
      <dgm:spPr/>
    </dgm:pt>
    <dgm:pt modelId="{FD42A576-2DA5-4F69-A2EE-B3BB3F2B48E2}" type="pres">
      <dgm:prSet presAssocID="{0BE07A31-72C0-4891-9BED-6FC886B130B1}" presName="container" presStyleCnt="0">
        <dgm:presLayoutVars>
          <dgm:dir/>
          <dgm:resizeHandles val="exact"/>
        </dgm:presLayoutVars>
      </dgm:prSet>
      <dgm:spPr/>
    </dgm:pt>
    <dgm:pt modelId="{8C199886-CCF0-4319-8634-6EF88F98B4AC}" type="pres">
      <dgm:prSet presAssocID="{ED80830C-F19A-43DB-B810-F28671089667}" presName="compNode" presStyleCnt="0"/>
      <dgm:spPr/>
    </dgm:pt>
    <dgm:pt modelId="{8D67C0F7-731F-4859-8033-7F15587318D7}" type="pres">
      <dgm:prSet presAssocID="{ED80830C-F19A-43DB-B810-F28671089667}" presName="iconBgRect" presStyleLbl="bgShp" presStyleIdx="0" presStyleCnt="3"/>
      <dgm:spPr/>
    </dgm:pt>
    <dgm:pt modelId="{41F421C6-C167-4A90-9B0A-8722080F7628}" type="pres">
      <dgm:prSet presAssocID="{ED80830C-F19A-43DB-B810-F2867108966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A1A3492B-36D4-4AA2-8FC9-5C2DD18EEC64}" type="pres">
      <dgm:prSet presAssocID="{ED80830C-F19A-43DB-B810-F28671089667}" presName="spaceRect" presStyleCnt="0"/>
      <dgm:spPr/>
    </dgm:pt>
    <dgm:pt modelId="{50DE3E98-EEAB-4B7D-BCBB-321A591B9452}" type="pres">
      <dgm:prSet presAssocID="{ED80830C-F19A-43DB-B810-F28671089667}" presName="textRect" presStyleLbl="revTx" presStyleIdx="0" presStyleCnt="3">
        <dgm:presLayoutVars>
          <dgm:chMax val="1"/>
          <dgm:chPref val="1"/>
        </dgm:presLayoutVars>
      </dgm:prSet>
      <dgm:spPr/>
    </dgm:pt>
    <dgm:pt modelId="{13E8C53E-EAD2-4A8B-8FE6-7A37771D2519}" type="pres">
      <dgm:prSet presAssocID="{8DF87099-99B4-4AAA-AB34-D78D6ECAB588}" presName="sibTrans" presStyleLbl="sibTrans2D1" presStyleIdx="0" presStyleCnt="0"/>
      <dgm:spPr/>
    </dgm:pt>
    <dgm:pt modelId="{393AC88E-C521-4653-AA70-5458B0B03EC8}" type="pres">
      <dgm:prSet presAssocID="{FA44BBF7-6431-4667-A1B5-AE7E8A04BDE7}" presName="compNode" presStyleCnt="0"/>
      <dgm:spPr/>
    </dgm:pt>
    <dgm:pt modelId="{31F65024-63AD-4661-8BBC-03E66E8E5B4D}" type="pres">
      <dgm:prSet presAssocID="{FA44BBF7-6431-4667-A1B5-AE7E8A04BDE7}" presName="iconBgRect" presStyleLbl="bgShp" presStyleIdx="1" presStyleCnt="3"/>
      <dgm:spPr/>
    </dgm:pt>
    <dgm:pt modelId="{ADA7E0D7-4590-45C1-AB56-357D96A99D8D}" type="pres">
      <dgm:prSet presAssocID="{FA44BBF7-6431-4667-A1B5-AE7E8A04BDE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önyvek"/>
        </a:ext>
      </dgm:extLst>
    </dgm:pt>
    <dgm:pt modelId="{2B3A940F-32C0-4006-AA42-8DA4872DD787}" type="pres">
      <dgm:prSet presAssocID="{FA44BBF7-6431-4667-A1B5-AE7E8A04BDE7}" presName="spaceRect" presStyleCnt="0"/>
      <dgm:spPr/>
    </dgm:pt>
    <dgm:pt modelId="{FBC77561-E776-45E8-B76B-577E317320EF}" type="pres">
      <dgm:prSet presAssocID="{FA44BBF7-6431-4667-A1B5-AE7E8A04BDE7}" presName="textRect" presStyleLbl="revTx" presStyleIdx="1" presStyleCnt="3">
        <dgm:presLayoutVars>
          <dgm:chMax val="1"/>
          <dgm:chPref val="1"/>
        </dgm:presLayoutVars>
      </dgm:prSet>
      <dgm:spPr/>
    </dgm:pt>
    <dgm:pt modelId="{D6014C15-A8FC-4DC8-A305-D5F28EF66D96}" type="pres">
      <dgm:prSet presAssocID="{E1FF5D4A-D388-403D-BF7A-219028B1C059}" presName="sibTrans" presStyleLbl="sibTrans2D1" presStyleIdx="0" presStyleCnt="0"/>
      <dgm:spPr/>
    </dgm:pt>
    <dgm:pt modelId="{8EE7CFC8-6E13-4D9E-AE43-951C2B8C0632}" type="pres">
      <dgm:prSet presAssocID="{B891A472-8217-4A5E-9276-D3329C6F00A0}" presName="compNode" presStyleCnt="0"/>
      <dgm:spPr/>
    </dgm:pt>
    <dgm:pt modelId="{2CFDF126-FE8A-4F6C-9D9D-DD5AED9A59F9}" type="pres">
      <dgm:prSet presAssocID="{B891A472-8217-4A5E-9276-D3329C6F00A0}" presName="iconBgRect" presStyleLbl="bgShp" presStyleIdx="2" presStyleCnt="3"/>
      <dgm:spPr/>
    </dgm:pt>
    <dgm:pt modelId="{58D34583-23A4-4AC4-ABD4-5DD8E2FE45CE}" type="pres">
      <dgm:prSet presAssocID="{B891A472-8217-4A5E-9276-D3329C6F00A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nching Diagram"/>
        </a:ext>
      </dgm:extLst>
    </dgm:pt>
    <dgm:pt modelId="{405E9EE6-B996-4702-B3B2-2DC5E0AEBE31}" type="pres">
      <dgm:prSet presAssocID="{B891A472-8217-4A5E-9276-D3329C6F00A0}" presName="spaceRect" presStyleCnt="0"/>
      <dgm:spPr/>
    </dgm:pt>
    <dgm:pt modelId="{9538A059-3235-453C-9156-FDBB9B21AB05}" type="pres">
      <dgm:prSet presAssocID="{B891A472-8217-4A5E-9276-D3329C6F00A0}" presName="textRect" presStyleLbl="revTx" presStyleIdx="2" presStyleCnt="3">
        <dgm:presLayoutVars>
          <dgm:chMax val="1"/>
          <dgm:chPref val="1"/>
        </dgm:presLayoutVars>
      </dgm:prSet>
      <dgm:spPr/>
    </dgm:pt>
  </dgm:ptLst>
  <dgm:cxnLst>
    <dgm:cxn modelId="{C68CA828-97DC-4D9C-BBFA-B01C2C739A1B}" type="presOf" srcId="{0BE07A31-72C0-4891-9BED-6FC886B130B1}" destId="{B33D44D1-3FEE-47D6-9000-962F891FC1E9}" srcOrd="0" destOrd="0" presId="urn:microsoft.com/office/officeart/2018/2/layout/IconCircleList"/>
    <dgm:cxn modelId="{EA571268-545C-4FD5-9A16-58FAB80C7D41}" srcId="{0BE07A31-72C0-4891-9BED-6FC886B130B1}" destId="{ED80830C-F19A-43DB-B810-F28671089667}" srcOrd="0" destOrd="0" parTransId="{FF857AB9-EBED-46DD-8D7F-0D852E7719D0}" sibTransId="{8DF87099-99B4-4AAA-AB34-D78D6ECAB588}"/>
    <dgm:cxn modelId="{74F25C82-090D-4D3D-8D58-93326DE42FAB}" type="presOf" srcId="{ED80830C-F19A-43DB-B810-F28671089667}" destId="{50DE3E98-EEAB-4B7D-BCBB-321A591B9452}" srcOrd="0" destOrd="0" presId="urn:microsoft.com/office/officeart/2018/2/layout/IconCircleList"/>
    <dgm:cxn modelId="{662A38A0-E49A-4DDD-9C61-CD62ECA5BEDF}" type="presOf" srcId="{E1FF5D4A-D388-403D-BF7A-219028B1C059}" destId="{D6014C15-A8FC-4DC8-A305-D5F28EF66D96}" srcOrd="0" destOrd="0" presId="urn:microsoft.com/office/officeart/2018/2/layout/IconCircleList"/>
    <dgm:cxn modelId="{3D266EA6-B38F-4D87-9F6E-8F4B33D6296F}" srcId="{0BE07A31-72C0-4891-9BED-6FC886B130B1}" destId="{FA44BBF7-6431-4667-A1B5-AE7E8A04BDE7}" srcOrd="1" destOrd="0" parTransId="{B5FE5104-F3A0-4419-9707-9134C1F9028F}" sibTransId="{E1FF5D4A-D388-403D-BF7A-219028B1C059}"/>
    <dgm:cxn modelId="{382666B7-C83A-4C55-BC0D-ACCB77919277}" type="presOf" srcId="{8DF87099-99B4-4AAA-AB34-D78D6ECAB588}" destId="{13E8C53E-EAD2-4A8B-8FE6-7A37771D2519}" srcOrd="0" destOrd="0" presId="urn:microsoft.com/office/officeart/2018/2/layout/IconCircleList"/>
    <dgm:cxn modelId="{A3730CC0-52B3-4819-B8FF-BA5BDB26D930}" srcId="{0BE07A31-72C0-4891-9BED-6FC886B130B1}" destId="{B891A472-8217-4A5E-9276-D3329C6F00A0}" srcOrd="2" destOrd="0" parTransId="{EA011CCD-1917-4D09-8158-7AB7DDA4CCAB}" sibTransId="{BE6509C2-E6A1-469C-85A7-C0FBE3F87EE3}"/>
    <dgm:cxn modelId="{3E0FBFC2-CD36-447B-ADD8-953ECC335B7E}" type="presOf" srcId="{B891A472-8217-4A5E-9276-D3329C6F00A0}" destId="{9538A059-3235-453C-9156-FDBB9B21AB05}" srcOrd="0" destOrd="0" presId="urn:microsoft.com/office/officeart/2018/2/layout/IconCircleList"/>
    <dgm:cxn modelId="{9A4A15C4-EF32-4C60-9159-FFFC9F620E1A}" type="presOf" srcId="{FA44BBF7-6431-4667-A1B5-AE7E8A04BDE7}" destId="{FBC77561-E776-45E8-B76B-577E317320EF}" srcOrd="0" destOrd="0" presId="urn:microsoft.com/office/officeart/2018/2/layout/IconCircleList"/>
    <dgm:cxn modelId="{FA6D2CBD-53B6-4CAD-9C6F-65DA775AA6A3}" type="presParOf" srcId="{B33D44D1-3FEE-47D6-9000-962F891FC1E9}" destId="{FD42A576-2DA5-4F69-A2EE-B3BB3F2B48E2}" srcOrd="0" destOrd="0" presId="urn:microsoft.com/office/officeart/2018/2/layout/IconCircleList"/>
    <dgm:cxn modelId="{6FB088B8-BC14-41C4-BBD1-3375FFC88CD7}" type="presParOf" srcId="{FD42A576-2DA5-4F69-A2EE-B3BB3F2B48E2}" destId="{8C199886-CCF0-4319-8634-6EF88F98B4AC}" srcOrd="0" destOrd="0" presId="urn:microsoft.com/office/officeart/2018/2/layout/IconCircleList"/>
    <dgm:cxn modelId="{B3E2D63A-16BF-4E06-A6C5-3B1B98A2AF85}" type="presParOf" srcId="{8C199886-CCF0-4319-8634-6EF88F98B4AC}" destId="{8D67C0F7-731F-4859-8033-7F15587318D7}" srcOrd="0" destOrd="0" presId="urn:microsoft.com/office/officeart/2018/2/layout/IconCircleList"/>
    <dgm:cxn modelId="{109DCE74-8A31-4E9C-B696-24A373730840}" type="presParOf" srcId="{8C199886-CCF0-4319-8634-6EF88F98B4AC}" destId="{41F421C6-C167-4A90-9B0A-8722080F7628}" srcOrd="1" destOrd="0" presId="urn:microsoft.com/office/officeart/2018/2/layout/IconCircleList"/>
    <dgm:cxn modelId="{27D8B851-0F4F-42B8-B115-A5E0790A1365}" type="presParOf" srcId="{8C199886-CCF0-4319-8634-6EF88F98B4AC}" destId="{A1A3492B-36D4-4AA2-8FC9-5C2DD18EEC64}" srcOrd="2" destOrd="0" presId="urn:microsoft.com/office/officeart/2018/2/layout/IconCircleList"/>
    <dgm:cxn modelId="{F7120611-07FC-4EF6-AB54-6A467286D136}" type="presParOf" srcId="{8C199886-CCF0-4319-8634-6EF88F98B4AC}" destId="{50DE3E98-EEAB-4B7D-BCBB-321A591B9452}" srcOrd="3" destOrd="0" presId="urn:microsoft.com/office/officeart/2018/2/layout/IconCircleList"/>
    <dgm:cxn modelId="{A02C8ED1-DFEF-4C71-A26B-C51C8CC94732}" type="presParOf" srcId="{FD42A576-2DA5-4F69-A2EE-B3BB3F2B48E2}" destId="{13E8C53E-EAD2-4A8B-8FE6-7A37771D2519}" srcOrd="1" destOrd="0" presId="urn:microsoft.com/office/officeart/2018/2/layout/IconCircleList"/>
    <dgm:cxn modelId="{0769BF55-BF79-4B1A-B46E-3B58AB235C43}" type="presParOf" srcId="{FD42A576-2DA5-4F69-A2EE-B3BB3F2B48E2}" destId="{393AC88E-C521-4653-AA70-5458B0B03EC8}" srcOrd="2" destOrd="0" presId="urn:microsoft.com/office/officeart/2018/2/layout/IconCircleList"/>
    <dgm:cxn modelId="{25E0DDCC-3590-49B5-AA91-C3AF67FB9D64}" type="presParOf" srcId="{393AC88E-C521-4653-AA70-5458B0B03EC8}" destId="{31F65024-63AD-4661-8BBC-03E66E8E5B4D}" srcOrd="0" destOrd="0" presId="urn:microsoft.com/office/officeart/2018/2/layout/IconCircleList"/>
    <dgm:cxn modelId="{1356987B-59A7-4590-A572-93B7D105E2CA}" type="presParOf" srcId="{393AC88E-C521-4653-AA70-5458B0B03EC8}" destId="{ADA7E0D7-4590-45C1-AB56-357D96A99D8D}" srcOrd="1" destOrd="0" presId="urn:microsoft.com/office/officeart/2018/2/layout/IconCircleList"/>
    <dgm:cxn modelId="{2DA9E286-5AEF-4F33-8ACC-6B1BCF99E4C5}" type="presParOf" srcId="{393AC88E-C521-4653-AA70-5458B0B03EC8}" destId="{2B3A940F-32C0-4006-AA42-8DA4872DD787}" srcOrd="2" destOrd="0" presId="urn:microsoft.com/office/officeart/2018/2/layout/IconCircleList"/>
    <dgm:cxn modelId="{E8759519-F9C5-44B9-85F7-705106D68AE4}" type="presParOf" srcId="{393AC88E-C521-4653-AA70-5458B0B03EC8}" destId="{FBC77561-E776-45E8-B76B-577E317320EF}" srcOrd="3" destOrd="0" presId="urn:microsoft.com/office/officeart/2018/2/layout/IconCircleList"/>
    <dgm:cxn modelId="{644AC2CB-E4FF-4A02-87BD-23F34850D372}" type="presParOf" srcId="{FD42A576-2DA5-4F69-A2EE-B3BB3F2B48E2}" destId="{D6014C15-A8FC-4DC8-A305-D5F28EF66D96}" srcOrd="3" destOrd="0" presId="urn:microsoft.com/office/officeart/2018/2/layout/IconCircleList"/>
    <dgm:cxn modelId="{59AE3647-6A5A-4D92-9A50-3A618482BE88}" type="presParOf" srcId="{FD42A576-2DA5-4F69-A2EE-B3BB3F2B48E2}" destId="{8EE7CFC8-6E13-4D9E-AE43-951C2B8C0632}" srcOrd="4" destOrd="0" presId="urn:microsoft.com/office/officeart/2018/2/layout/IconCircleList"/>
    <dgm:cxn modelId="{C178E778-892E-4BE7-BE40-7155C67F46E5}" type="presParOf" srcId="{8EE7CFC8-6E13-4D9E-AE43-951C2B8C0632}" destId="{2CFDF126-FE8A-4F6C-9D9D-DD5AED9A59F9}" srcOrd="0" destOrd="0" presId="urn:microsoft.com/office/officeart/2018/2/layout/IconCircleList"/>
    <dgm:cxn modelId="{351188AA-3854-462A-9694-4F0B3DE111B7}" type="presParOf" srcId="{8EE7CFC8-6E13-4D9E-AE43-951C2B8C0632}" destId="{58D34583-23A4-4AC4-ABD4-5DD8E2FE45CE}" srcOrd="1" destOrd="0" presId="urn:microsoft.com/office/officeart/2018/2/layout/IconCircleList"/>
    <dgm:cxn modelId="{9B533DAC-0331-4494-88C7-44E2C19555C6}" type="presParOf" srcId="{8EE7CFC8-6E13-4D9E-AE43-951C2B8C0632}" destId="{405E9EE6-B996-4702-B3B2-2DC5E0AEBE31}" srcOrd="2" destOrd="0" presId="urn:microsoft.com/office/officeart/2018/2/layout/IconCircleList"/>
    <dgm:cxn modelId="{86E7A032-E20B-46A3-ACE7-06AFD50FC5ED}" type="presParOf" srcId="{8EE7CFC8-6E13-4D9E-AE43-951C2B8C0632}" destId="{9538A059-3235-453C-9156-FDBB9B21AB0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7C0F7-731F-4859-8033-7F15587318D7}">
      <dsp:nvSpPr>
        <dsp:cNvPr id="0" name=""/>
        <dsp:cNvSpPr/>
      </dsp:nvSpPr>
      <dsp:spPr>
        <a:xfrm>
          <a:off x="1014" y="1440565"/>
          <a:ext cx="590625" cy="5906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F421C6-C167-4A90-9B0A-8722080F7628}">
      <dsp:nvSpPr>
        <dsp:cNvPr id="0" name=""/>
        <dsp:cNvSpPr/>
      </dsp:nvSpPr>
      <dsp:spPr>
        <a:xfrm>
          <a:off x="125046" y="1564597"/>
          <a:ext cx="342562" cy="342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DE3E98-EEAB-4B7D-BCBB-321A591B9452}">
      <dsp:nvSpPr>
        <dsp:cNvPr id="0" name=""/>
        <dsp:cNvSpPr/>
      </dsp:nvSpPr>
      <dsp:spPr>
        <a:xfrm>
          <a:off x="718202" y="1440565"/>
          <a:ext cx="1392187" cy="59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hu-HU" sz="1100" kern="1200"/>
            <a:t>T</a:t>
          </a:r>
          <a:r>
            <a:rPr lang="en-GB" sz="1100" kern="1200"/>
            <a:t>he next analytical step – categorizing the </a:t>
          </a:r>
          <a:r>
            <a:rPr lang="en-GB" sz="1100" b="1" kern="1200"/>
            <a:t>codes into thematic groups</a:t>
          </a:r>
          <a:endParaRPr lang="en-US" sz="1100" kern="1200"/>
        </a:p>
      </dsp:txBody>
      <dsp:txXfrm>
        <a:off x="718202" y="1440565"/>
        <a:ext cx="1392187" cy="590625"/>
      </dsp:txXfrm>
    </dsp:sp>
    <dsp:sp modelId="{31F65024-63AD-4661-8BBC-03E66E8E5B4D}">
      <dsp:nvSpPr>
        <dsp:cNvPr id="0" name=""/>
        <dsp:cNvSpPr/>
      </dsp:nvSpPr>
      <dsp:spPr>
        <a:xfrm>
          <a:off x="2352968" y="1440565"/>
          <a:ext cx="590625" cy="5906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7E0D7-4590-45C1-AB56-357D96A99D8D}">
      <dsp:nvSpPr>
        <dsp:cNvPr id="0" name=""/>
        <dsp:cNvSpPr/>
      </dsp:nvSpPr>
      <dsp:spPr>
        <a:xfrm>
          <a:off x="2476999" y="1564597"/>
          <a:ext cx="342562" cy="342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C77561-E776-45E8-B76B-577E317320EF}">
      <dsp:nvSpPr>
        <dsp:cNvPr id="0" name=""/>
        <dsp:cNvSpPr/>
      </dsp:nvSpPr>
      <dsp:spPr>
        <a:xfrm>
          <a:off x="3070155" y="1440565"/>
          <a:ext cx="1392187" cy="59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b="1" kern="1200" dirty="0"/>
            <a:t>24 thematic groups of career guidance counsellor competencies</a:t>
          </a:r>
          <a:r>
            <a:rPr lang="en-GB" sz="1100" kern="1200" dirty="0"/>
            <a:t> and </a:t>
          </a:r>
          <a:r>
            <a:rPr lang="en-GB" sz="1100" b="1" kern="1200" dirty="0"/>
            <a:t>175 individual codes</a:t>
          </a:r>
          <a:r>
            <a:rPr lang="en-GB" sz="1100" kern="1200" dirty="0"/>
            <a:t>, which were used to mark </a:t>
          </a:r>
          <a:r>
            <a:rPr lang="en-GB" sz="1100" b="1" kern="1200" dirty="0"/>
            <a:t>404 quotations</a:t>
          </a:r>
          <a:r>
            <a:rPr lang="en-GB" sz="1100" kern="1200" dirty="0"/>
            <a:t> - parts of text, sentences or paragraphs.</a:t>
          </a:r>
          <a:endParaRPr lang="en-US" sz="1100" kern="1200" dirty="0"/>
        </a:p>
      </dsp:txBody>
      <dsp:txXfrm>
        <a:off x="3070155" y="1440565"/>
        <a:ext cx="1392187" cy="590625"/>
      </dsp:txXfrm>
    </dsp:sp>
    <dsp:sp modelId="{2CFDF126-FE8A-4F6C-9D9D-DD5AED9A59F9}">
      <dsp:nvSpPr>
        <dsp:cNvPr id="0" name=""/>
        <dsp:cNvSpPr/>
      </dsp:nvSpPr>
      <dsp:spPr>
        <a:xfrm>
          <a:off x="1014" y="2320147"/>
          <a:ext cx="590625" cy="5906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D34583-23A4-4AC4-ABD4-5DD8E2FE45CE}">
      <dsp:nvSpPr>
        <dsp:cNvPr id="0" name=""/>
        <dsp:cNvSpPr/>
      </dsp:nvSpPr>
      <dsp:spPr>
        <a:xfrm>
          <a:off x="125046" y="2444178"/>
          <a:ext cx="342562" cy="342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38A059-3235-453C-9156-FDBB9B21AB05}">
      <dsp:nvSpPr>
        <dsp:cNvPr id="0" name=""/>
        <dsp:cNvSpPr/>
      </dsp:nvSpPr>
      <dsp:spPr>
        <a:xfrm>
          <a:off x="718202" y="2320147"/>
          <a:ext cx="1392187" cy="59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a:t>Each code represents a discrete unit of meaning - in our case </a:t>
          </a:r>
          <a:r>
            <a:rPr lang="en-GB" sz="1100" b="1" kern="1200"/>
            <a:t>a competency of career </a:t>
          </a:r>
          <a:r>
            <a:rPr lang="hu-HU" sz="1100" b="1" kern="1200"/>
            <a:t>(</a:t>
          </a:r>
          <a:r>
            <a:rPr lang="en-GB" sz="1100" b="1" kern="1200"/>
            <a:t>guidance</a:t>
          </a:r>
          <a:r>
            <a:rPr lang="hu-HU" sz="1100" b="1" kern="1200"/>
            <a:t>)</a:t>
          </a:r>
          <a:r>
            <a:rPr lang="en-GB" sz="1100" b="1" kern="1200"/>
            <a:t> counsellor</a:t>
          </a:r>
          <a:endParaRPr lang="en-US" sz="1100" kern="1200"/>
        </a:p>
      </dsp:txBody>
      <dsp:txXfrm>
        <a:off x="718202" y="2320147"/>
        <a:ext cx="1392187" cy="59062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8EBDA48-CF4D-8D8E-523E-281D23365CB2}"/>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A1AFE3BD-5ED0-6B88-EBB5-5753C1784A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17592938-F998-D818-E27A-12F9368E492A}"/>
              </a:ext>
            </a:extLst>
          </p:cNvPr>
          <p:cNvSpPr>
            <a:spLocks noGrp="1"/>
          </p:cNvSpPr>
          <p:nvPr>
            <p:ph type="dt" sz="half" idx="10"/>
          </p:nvPr>
        </p:nvSpPr>
        <p:spPr/>
        <p:txBody>
          <a:bodyPr/>
          <a:lstStyle/>
          <a:p>
            <a:fld id="{285A48FF-C7E7-46FD-8032-082BECB62BD1}" type="datetimeFigureOut">
              <a:rPr lang="hu-HU" smtClean="0"/>
              <a:t>2026.01.19.</a:t>
            </a:fld>
            <a:endParaRPr lang="hu-HU"/>
          </a:p>
        </p:txBody>
      </p:sp>
      <p:sp>
        <p:nvSpPr>
          <p:cNvPr id="5" name="Élőláb helye 4">
            <a:extLst>
              <a:ext uri="{FF2B5EF4-FFF2-40B4-BE49-F238E27FC236}">
                <a16:creationId xmlns:a16="http://schemas.microsoft.com/office/drawing/2014/main" id="{57E5760B-7097-431D-D9FE-D1EFFF4196C9}"/>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03918075-0DE0-ED2E-647B-611DF76957CD}"/>
              </a:ext>
            </a:extLst>
          </p:cNvPr>
          <p:cNvSpPr>
            <a:spLocks noGrp="1"/>
          </p:cNvSpPr>
          <p:nvPr>
            <p:ph type="sldNum" sz="quarter" idx="12"/>
          </p:nvPr>
        </p:nvSpPr>
        <p:spPr/>
        <p:txBody>
          <a:bodyPr/>
          <a:lstStyle/>
          <a:p>
            <a:fld id="{0C421A8A-7111-4329-852C-3F9C63E4DCAE}" type="slidenum">
              <a:rPr lang="hu-HU" smtClean="0"/>
              <a:t>‹#›</a:t>
            </a:fld>
            <a:endParaRPr lang="hu-HU"/>
          </a:p>
        </p:txBody>
      </p:sp>
    </p:spTree>
    <p:extLst>
      <p:ext uri="{BB962C8B-B14F-4D97-AF65-F5344CB8AC3E}">
        <p14:creationId xmlns:p14="http://schemas.microsoft.com/office/powerpoint/2010/main" val="3378143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4E21B28-8F42-A052-7FB4-0650D92740DB}"/>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594C52EE-BD16-761B-4B58-3CA84EC62498}"/>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1775AF0-3C44-7D19-1DBC-7C9F9E308711}"/>
              </a:ext>
            </a:extLst>
          </p:cNvPr>
          <p:cNvSpPr>
            <a:spLocks noGrp="1"/>
          </p:cNvSpPr>
          <p:nvPr>
            <p:ph type="dt" sz="half" idx="10"/>
          </p:nvPr>
        </p:nvSpPr>
        <p:spPr/>
        <p:txBody>
          <a:bodyPr/>
          <a:lstStyle/>
          <a:p>
            <a:fld id="{285A48FF-C7E7-46FD-8032-082BECB62BD1}" type="datetimeFigureOut">
              <a:rPr lang="hu-HU" smtClean="0"/>
              <a:t>2026.01.19.</a:t>
            </a:fld>
            <a:endParaRPr lang="hu-HU"/>
          </a:p>
        </p:txBody>
      </p:sp>
      <p:sp>
        <p:nvSpPr>
          <p:cNvPr id="5" name="Élőláb helye 4">
            <a:extLst>
              <a:ext uri="{FF2B5EF4-FFF2-40B4-BE49-F238E27FC236}">
                <a16:creationId xmlns:a16="http://schemas.microsoft.com/office/drawing/2014/main" id="{FA50EC05-762A-EFFB-6CAA-B6A311999AF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73EB3C59-71FC-666B-BD9D-6216F59ED420}"/>
              </a:ext>
            </a:extLst>
          </p:cNvPr>
          <p:cNvSpPr>
            <a:spLocks noGrp="1"/>
          </p:cNvSpPr>
          <p:nvPr>
            <p:ph type="sldNum" sz="quarter" idx="12"/>
          </p:nvPr>
        </p:nvSpPr>
        <p:spPr/>
        <p:txBody>
          <a:bodyPr/>
          <a:lstStyle/>
          <a:p>
            <a:fld id="{0C421A8A-7111-4329-852C-3F9C63E4DCAE}" type="slidenum">
              <a:rPr lang="hu-HU" smtClean="0"/>
              <a:t>‹#›</a:t>
            </a:fld>
            <a:endParaRPr lang="hu-HU"/>
          </a:p>
        </p:txBody>
      </p:sp>
    </p:spTree>
    <p:extLst>
      <p:ext uri="{BB962C8B-B14F-4D97-AF65-F5344CB8AC3E}">
        <p14:creationId xmlns:p14="http://schemas.microsoft.com/office/powerpoint/2010/main" val="417272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F144E17B-F33E-BC9F-565E-4FC74EF4E61B}"/>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3F09841B-C88E-BC7E-3091-5F28175E2943}"/>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44AF316-FBDB-B4B3-0823-4F9F41AAA29F}"/>
              </a:ext>
            </a:extLst>
          </p:cNvPr>
          <p:cNvSpPr>
            <a:spLocks noGrp="1"/>
          </p:cNvSpPr>
          <p:nvPr>
            <p:ph type="dt" sz="half" idx="10"/>
          </p:nvPr>
        </p:nvSpPr>
        <p:spPr/>
        <p:txBody>
          <a:bodyPr/>
          <a:lstStyle/>
          <a:p>
            <a:fld id="{285A48FF-C7E7-46FD-8032-082BECB62BD1}" type="datetimeFigureOut">
              <a:rPr lang="hu-HU" smtClean="0"/>
              <a:t>2026.01.19.</a:t>
            </a:fld>
            <a:endParaRPr lang="hu-HU"/>
          </a:p>
        </p:txBody>
      </p:sp>
      <p:sp>
        <p:nvSpPr>
          <p:cNvPr id="5" name="Élőláb helye 4">
            <a:extLst>
              <a:ext uri="{FF2B5EF4-FFF2-40B4-BE49-F238E27FC236}">
                <a16:creationId xmlns:a16="http://schemas.microsoft.com/office/drawing/2014/main" id="{DD9CEF25-9256-2407-6058-D312916E750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75E55044-2078-F2C5-AB3E-A0A16AC4F179}"/>
              </a:ext>
            </a:extLst>
          </p:cNvPr>
          <p:cNvSpPr>
            <a:spLocks noGrp="1"/>
          </p:cNvSpPr>
          <p:nvPr>
            <p:ph type="sldNum" sz="quarter" idx="12"/>
          </p:nvPr>
        </p:nvSpPr>
        <p:spPr/>
        <p:txBody>
          <a:bodyPr/>
          <a:lstStyle/>
          <a:p>
            <a:fld id="{0C421A8A-7111-4329-852C-3F9C63E4DCAE}" type="slidenum">
              <a:rPr lang="hu-HU" smtClean="0"/>
              <a:t>‹#›</a:t>
            </a:fld>
            <a:endParaRPr lang="hu-HU"/>
          </a:p>
        </p:txBody>
      </p:sp>
    </p:spTree>
    <p:extLst>
      <p:ext uri="{BB962C8B-B14F-4D97-AF65-F5344CB8AC3E}">
        <p14:creationId xmlns:p14="http://schemas.microsoft.com/office/powerpoint/2010/main" val="139767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8ED0BA6-81DB-F292-C33A-878789FBBB7E}"/>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C6441318-8C14-FB9F-8DE4-629FEE89AE5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5DE53010-D591-FDEA-1E74-8B6B3EECCFEE}"/>
              </a:ext>
            </a:extLst>
          </p:cNvPr>
          <p:cNvSpPr>
            <a:spLocks noGrp="1"/>
          </p:cNvSpPr>
          <p:nvPr>
            <p:ph type="dt" sz="half" idx="10"/>
          </p:nvPr>
        </p:nvSpPr>
        <p:spPr/>
        <p:txBody>
          <a:bodyPr/>
          <a:lstStyle/>
          <a:p>
            <a:fld id="{285A48FF-C7E7-46FD-8032-082BECB62BD1}" type="datetimeFigureOut">
              <a:rPr lang="hu-HU" smtClean="0"/>
              <a:t>2026.01.19.</a:t>
            </a:fld>
            <a:endParaRPr lang="hu-HU"/>
          </a:p>
        </p:txBody>
      </p:sp>
      <p:sp>
        <p:nvSpPr>
          <p:cNvPr id="5" name="Élőláb helye 4">
            <a:extLst>
              <a:ext uri="{FF2B5EF4-FFF2-40B4-BE49-F238E27FC236}">
                <a16:creationId xmlns:a16="http://schemas.microsoft.com/office/drawing/2014/main" id="{84CD9818-01CA-0230-9268-BA3360D1748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067136DD-A400-902F-0C91-98BFC49D6BE4}"/>
              </a:ext>
            </a:extLst>
          </p:cNvPr>
          <p:cNvSpPr>
            <a:spLocks noGrp="1"/>
          </p:cNvSpPr>
          <p:nvPr>
            <p:ph type="sldNum" sz="quarter" idx="12"/>
          </p:nvPr>
        </p:nvSpPr>
        <p:spPr/>
        <p:txBody>
          <a:bodyPr/>
          <a:lstStyle/>
          <a:p>
            <a:fld id="{0C421A8A-7111-4329-852C-3F9C63E4DCAE}" type="slidenum">
              <a:rPr lang="hu-HU" smtClean="0"/>
              <a:t>‹#›</a:t>
            </a:fld>
            <a:endParaRPr lang="hu-HU"/>
          </a:p>
        </p:txBody>
      </p:sp>
    </p:spTree>
    <p:extLst>
      <p:ext uri="{BB962C8B-B14F-4D97-AF65-F5344CB8AC3E}">
        <p14:creationId xmlns:p14="http://schemas.microsoft.com/office/powerpoint/2010/main" val="72063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8E2B910-A831-5FEB-B6F8-09F191406FA5}"/>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F07A5D65-BA6B-C38D-A479-2D358283B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03DE6488-724E-0633-4E6E-C9531A88A48D}"/>
              </a:ext>
            </a:extLst>
          </p:cNvPr>
          <p:cNvSpPr>
            <a:spLocks noGrp="1"/>
          </p:cNvSpPr>
          <p:nvPr>
            <p:ph type="dt" sz="half" idx="10"/>
          </p:nvPr>
        </p:nvSpPr>
        <p:spPr/>
        <p:txBody>
          <a:bodyPr/>
          <a:lstStyle/>
          <a:p>
            <a:fld id="{285A48FF-C7E7-46FD-8032-082BECB62BD1}" type="datetimeFigureOut">
              <a:rPr lang="hu-HU" smtClean="0"/>
              <a:t>2026.01.19.</a:t>
            </a:fld>
            <a:endParaRPr lang="hu-HU"/>
          </a:p>
        </p:txBody>
      </p:sp>
      <p:sp>
        <p:nvSpPr>
          <p:cNvPr id="5" name="Élőláb helye 4">
            <a:extLst>
              <a:ext uri="{FF2B5EF4-FFF2-40B4-BE49-F238E27FC236}">
                <a16:creationId xmlns:a16="http://schemas.microsoft.com/office/drawing/2014/main" id="{A7E9024E-D42C-77EE-51F3-1BAD28A9BF32}"/>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B708A321-6C10-DC52-7D9E-E7D5FB20F637}"/>
              </a:ext>
            </a:extLst>
          </p:cNvPr>
          <p:cNvSpPr>
            <a:spLocks noGrp="1"/>
          </p:cNvSpPr>
          <p:nvPr>
            <p:ph type="sldNum" sz="quarter" idx="12"/>
          </p:nvPr>
        </p:nvSpPr>
        <p:spPr/>
        <p:txBody>
          <a:bodyPr/>
          <a:lstStyle/>
          <a:p>
            <a:fld id="{0C421A8A-7111-4329-852C-3F9C63E4DCAE}" type="slidenum">
              <a:rPr lang="hu-HU" smtClean="0"/>
              <a:t>‹#›</a:t>
            </a:fld>
            <a:endParaRPr lang="hu-HU"/>
          </a:p>
        </p:txBody>
      </p:sp>
    </p:spTree>
    <p:extLst>
      <p:ext uri="{BB962C8B-B14F-4D97-AF65-F5344CB8AC3E}">
        <p14:creationId xmlns:p14="http://schemas.microsoft.com/office/powerpoint/2010/main" val="334283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16978C4-F9B4-38D2-A0A4-2B2017811481}"/>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47FF8DDD-E633-F9ED-39E1-2FE0BB571E9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74C13A11-A591-FF14-E5DF-830359E32E8F}"/>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3D6B028C-7BA3-76A4-A050-7AA5A82A340B}"/>
              </a:ext>
            </a:extLst>
          </p:cNvPr>
          <p:cNvSpPr>
            <a:spLocks noGrp="1"/>
          </p:cNvSpPr>
          <p:nvPr>
            <p:ph type="dt" sz="half" idx="10"/>
          </p:nvPr>
        </p:nvSpPr>
        <p:spPr/>
        <p:txBody>
          <a:bodyPr/>
          <a:lstStyle/>
          <a:p>
            <a:fld id="{285A48FF-C7E7-46FD-8032-082BECB62BD1}" type="datetimeFigureOut">
              <a:rPr lang="hu-HU" smtClean="0"/>
              <a:t>2026.01.19.</a:t>
            </a:fld>
            <a:endParaRPr lang="hu-HU"/>
          </a:p>
        </p:txBody>
      </p:sp>
      <p:sp>
        <p:nvSpPr>
          <p:cNvPr id="6" name="Élőláb helye 5">
            <a:extLst>
              <a:ext uri="{FF2B5EF4-FFF2-40B4-BE49-F238E27FC236}">
                <a16:creationId xmlns:a16="http://schemas.microsoft.com/office/drawing/2014/main" id="{D2469E58-E891-5F83-1233-73886F130EE1}"/>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34705ABD-B7F7-515A-7EA8-D1C13A55B574}"/>
              </a:ext>
            </a:extLst>
          </p:cNvPr>
          <p:cNvSpPr>
            <a:spLocks noGrp="1"/>
          </p:cNvSpPr>
          <p:nvPr>
            <p:ph type="sldNum" sz="quarter" idx="12"/>
          </p:nvPr>
        </p:nvSpPr>
        <p:spPr/>
        <p:txBody>
          <a:bodyPr/>
          <a:lstStyle/>
          <a:p>
            <a:fld id="{0C421A8A-7111-4329-852C-3F9C63E4DCAE}" type="slidenum">
              <a:rPr lang="hu-HU" smtClean="0"/>
              <a:t>‹#›</a:t>
            </a:fld>
            <a:endParaRPr lang="hu-HU"/>
          </a:p>
        </p:txBody>
      </p:sp>
    </p:spTree>
    <p:extLst>
      <p:ext uri="{BB962C8B-B14F-4D97-AF65-F5344CB8AC3E}">
        <p14:creationId xmlns:p14="http://schemas.microsoft.com/office/powerpoint/2010/main" val="3862459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263CACA-B4EC-FCF9-973B-7C1315957513}"/>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70029E4F-88F5-08BC-E8D1-B870D50B11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18323697-985B-D934-928D-BC6BD3984F4F}"/>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3A561BA3-134B-24F2-BC3F-001B26EB8B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DC75C17A-3FC6-66DA-5336-1434561E9899}"/>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7AD24D5E-6E22-EFC4-09B7-46FB294BB4E4}"/>
              </a:ext>
            </a:extLst>
          </p:cNvPr>
          <p:cNvSpPr>
            <a:spLocks noGrp="1"/>
          </p:cNvSpPr>
          <p:nvPr>
            <p:ph type="dt" sz="half" idx="10"/>
          </p:nvPr>
        </p:nvSpPr>
        <p:spPr/>
        <p:txBody>
          <a:bodyPr/>
          <a:lstStyle/>
          <a:p>
            <a:fld id="{285A48FF-C7E7-46FD-8032-082BECB62BD1}" type="datetimeFigureOut">
              <a:rPr lang="hu-HU" smtClean="0"/>
              <a:t>2026.01.19.</a:t>
            </a:fld>
            <a:endParaRPr lang="hu-HU"/>
          </a:p>
        </p:txBody>
      </p:sp>
      <p:sp>
        <p:nvSpPr>
          <p:cNvPr id="8" name="Élőláb helye 7">
            <a:extLst>
              <a:ext uri="{FF2B5EF4-FFF2-40B4-BE49-F238E27FC236}">
                <a16:creationId xmlns:a16="http://schemas.microsoft.com/office/drawing/2014/main" id="{BAF4F4FD-26DE-AD45-116F-72C3914488BD}"/>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F81240F0-6837-2FC3-B738-6C271CF3A348}"/>
              </a:ext>
            </a:extLst>
          </p:cNvPr>
          <p:cNvSpPr>
            <a:spLocks noGrp="1"/>
          </p:cNvSpPr>
          <p:nvPr>
            <p:ph type="sldNum" sz="quarter" idx="12"/>
          </p:nvPr>
        </p:nvSpPr>
        <p:spPr/>
        <p:txBody>
          <a:bodyPr/>
          <a:lstStyle/>
          <a:p>
            <a:fld id="{0C421A8A-7111-4329-852C-3F9C63E4DCAE}" type="slidenum">
              <a:rPr lang="hu-HU" smtClean="0"/>
              <a:t>‹#›</a:t>
            </a:fld>
            <a:endParaRPr lang="hu-HU"/>
          </a:p>
        </p:txBody>
      </p:sp>
    </p:spTree>
    <p:extLst>
      <p:ext uri="{BB962C8B-B14F-4D97-AF65-F5344CB8AC3E}">
        <p14:creationId xmlns:p14="http://schemas.microsoft.com/office/powerpoint/2010/main" val="302625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9F537E3-A990-7AAF-3238-C21251B0725B}"/>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145AD522-03EE-82A2-B78B-A31BCD2C6A78}"/>
              </a:ext>
            </a:extLst>
          </p:cNvPr>
          <p:cNvSpPr>
            <a:spLocks noGrp="1"/>
          </p:cNvSpPr>
          <p:nvPr>
            <p:ph type="dt" sz="half" idx="10"/>
          </p:nvPr>
        </p:nvSpPr>
        <p:spPr/>
        <p:txBody>
          <a:bodyPr/>
          <a:lstStyle/>
          <a:p>
            <a:fld id="{285A48FF-C7E7-46FD-8032-082BECB62BD1}" type="datetimeFigureOut">
              <a:rPr lang="hu-HU" smtClean="0"/>
              <a:t>2026.01.19.</a:t>
            </a:fld>
            <a:endParaRPr lang="hu-HU"/>
          </a:p>
        </p:txBody>
      </p:sp>
      <p:sp>
        <p:nvSpPr>
          <p:cNvPr id="4" name="Élőláb helye 3">
            <a:extLst>
              <a:ext uri="{FF2B5EF4-FFF2-40B4-BE49-F238E27FC236}">
                <a16:creationId xmlns:a16="http://schemas.microsoft.com/office/drawing/2014/main" id="{9BB93CFC-D0B3-6A91-0531-FD115834634D}"/>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88EB07A0-8BBD-2B84-4036-5CBC98E4FADE}"/>
              </a:ext>
            </a:extLst>
          </p:cNvPr>
          <p:cNvSpPr>
            <a:spLocks noGrp="1"/>
          </p:cNvSpPr>
          <p:nvPr>
            <p:ph type="sldNum" sz="quarter" idx="12"/>
          </p:nvPr>
        </p:nvSpPr>
        <p:spPr/>
        <p:txBody>
          <a:bodyPr/>
          <a:lstStyle/>
          <a:p>
            <a:fld id="{0C421A8A-7111-4329-852C-3F9C63E4DCAE}" type="slidenum">
              <a:rPr lang="hu-HU" smtClean="0"/>
              <a:t>‹#›</a:t>
            </a:fld>
            <a:endParaRPr lang="hu-HU"/>
          </a:p>
        </p:txBody>
      </p:sp>
    </p:spTree>
    <p:extLst>
      <p:ext uri="{BB962C8B-B14F-4D97-AF65-F5344CB8AC3E}">
        <p14:creationId xmlns:p14="http://schemas.microsoft.com/office/powerpoint/2010/main" val="107185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171919CD-CB95-56DF-9868-87E7AE49D7DE}"/>
              </a:ext>
            </a:extLst>
          </p:cNvPr>
          <p:cNvSpPr>
            <a:spLocks noGrp="1"/>
          </p:cNvSpPr>
          <p:nvPr>
            <p:ph type="dt" sz="half" idx="10"/>
          </p:nvPr>
        </p:nvSpPr>
        <p:spPr/>
        <p:txBody>
          <a:bodyPr/>
          <a:lstStyle/>
          <a:p>
            <a:fld id="{285A48FF-C7E7-46FD-8032-082BECB62BD1}" type="datetimeFigureOut">
              <a:rPr lang="hu-HU" smtClean="0"/>
              <a:t>2026.01.19.</a:t>
            </a:fld>
            <a:endParaRPr lang="hu-HU"/>
          </a:p>
        </p:txBody>
      </p:sp>
      <p:sp>
        <p:nvSpPr>
          <p:cNvPr id="3" name="Élőláb helye 2">
            <a:extLst>
              <a:ext uri="{FF2B5EF4-FFF2-40B4-BE49-F238E27FC236}">
                <a16:creationId xmlns:a16="http://schemas.microsoft.com/office/drawing/2014/main" id="{C704F522-7868-AEE4-5344-6B6C43B90D84}"/>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3822740B-8AC7-AB25-157B-BC616527276C}"/>
              </a:ext>
            </a:extLst>
          </p:cNvPr>
          <p:cNvSpPr>
            <a:spLocks noGrp="1"/>
          </p:cNvSpPr>
          <p:nvPr>
            <p:ph type="sldNum" sz="quarter" idx="12"/>
          </p:nvPr>
        </p:nvSpPr>
        <p:spPr/>
        <p:txBody>
          <a:bodyPr/>
          <a:lstStyle/>
          <a:p>
            <a:fld id="{0C421A8A-7111-4329-852C-3F9C63E4DCAE}" type="slidenum">
              <a:rPr lang="hu-HU" smtClean="0"/>
              <a:t>‹#›</a:t>
            </a:fld>
            <a:endParaRPr lang="hu-HU"/>
          </a:p>
        </p:txBody>
      </p:sp>
    </p:spTree>
    <p:extLst>
      <p:ext uri="{BB962C8B-B14F-4D97-AF65-F5344CB8AC3E}">
        <p14:creationId xmlns:p14="http://schemas.microsoft.com/office/powerpoint/2010/main" val="1307347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B38E082-858C-0639-10B5-34C6F6E14FB3}"/>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3181FF3C-8F37-DBED-3D82-311046D756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00730E5D-64EE-A3C7-C084-9DE36BE1D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D261E971-9E1E-04C1-C0B1-EFF735E359B1}"/>
              </a:ext>
            </a:extLst>
          </p:cNvPr>
          <p:cNvSpPr>
            <a:spLocks noGrp="1"/>
          </p:cNvSpPr>
          <p:nvPr>
            <p:ph type="dt" sz="half" idx="10"/>
          </p:nvPr>
        </p:nvSpPr>
        <p:spPr/>
        <p:txBody>
          <a:bodyPr/>
          <a:lstStyle/>
          <a:p>
            <a:fld id="{285A48FF-C7E7-46FD-8032-082BECB62BD1}" type="datetimeFigureOut">
              <a:rPr lang="hu-HU" smtClean="0"/>
              <a:t>2026.01.19.</a:t>
            </a:fld>
            <a:endParaRPr lang="hu-HU"/>
          </a:p>
        </p:txBody>
      </p:sp>
      <p:sp>
        <p:nvSpPr>
          <p:cNvPr id="6" name="Élőláb helye 5">
            <a:extLst>
              <a:ext uri="{FF2B5EF4-FFF2-40B4-BE49-F238E27FC236}">
                <a16:creationId xmlns:a16="http://schemas.microsoft.com/office/drawing/2014/main" id="{5177C083-81BA-9C13-3287-9C463339486D}"/>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8DC9FA45-6178-ACC7-B60F-DB7A08934FD2}"/>
              </a:ext>
            </a:extLst>
          </p:cNvPr>
          <p:cNvSpPr>
            <a:spLocks noGrp="1"/>
          </p:cNvSpPr>
          <p:nvPr>
            <p:ph type="sldNum" sz="quarter" idx="12"/>
          </p:nvPr>
        </p:nvSpPr>
        <p:spPr/>
        <p:txBody>
          <a:bodyPr/>
          <a:lstStyle/>
          <a:p>
            <a:fld id="{0C421A8A-7111-4329-852C-3F9C63E4DCAE}" type="slidenum">
              <a:rPr lang="hu-HU" smtClean="0"/>
              <a:t>‹#›</a:t>
            </a:fld>
            <a:endParaRPr lang="hu-HU"/>
          </a:p>
        </p:txBody>
      </p:sp>
    </p:spTree>
    <p:extLst>
      <p:ext uri="{BB962C8B-B14F-4D97-AF65-F5344CB8AC3E}">
        <p14:creationId xmlns:p14="http://schemas.microsoft.com/office/powerpoint/2010/main" val="1859149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F060945-7DAE-D209-9205-A74A390922B7}"/>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81FB2133-B49A-D13B-43F5-DE33DAA733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1F58A96E-C2AF-4A2E-B71F-4972966622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7672BF86-7329-AB92-B11E-AD59662CD2F5}"/>
              </a:ext>
            </a:extLst>
          </p:cNvPr>
          <p:cNvSpPr>
            <a:spLocks noGrp="1"/>
          </p:cNvSpPr>
          <p:nvPr>
            <p:ph type="dt" sz="half" idx="10"/>
          </p:nvPr>
        </p:nvSpPr>
        <p:spPr/>
        <p:txBody>
          <a:bodyPr/>
          <a:lstStyle/>
          <a:p>
            <a:fld id="{285A48FF-C7E7-46FD-8032-082BECB62BD1}" type="datetimeFigureOut">
              <a:rPr lang="hu-HU" smtClean="0"/>
              <a:t>2026.01.19.</a:t>
            </a:fld>
            <a:endParaRPr lang="hu-HU"/>
          </a:p>
        </p:txBody>
      </p:sp>
      <p:sp>
        <p:nvSpPr>
          <p:cNvPr id="6" name="Élőláb helye 5">
            <a:extLst>
              <a:ext uri="{FF2B5EF4-FFF2-40B4-BE49-F238E27FC236}">
                <a16:creationId xmlns:a16="http://schemas.microsoft.com/office/drawing/2014/main" id="{507EA21A-02F6-6190-A42E-EBAA31C164C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CCCF6779-6344-33DE-E420-58FD29D624F4}"/>
              </a:ext>
            </a:extLst>
          </p:cNvPr>
          <p:cNvSpPr>
            <a:spLocks noGrp="1"/>
          </p:cNvSpPr>
          <p:nvPr>
            <p:ph type="sldNum" sz="quarter" idx="12"/>
          </p:nvPr>
        </p:nvSpPr>
        <p:spPr/>
        <p:txBody>
          <a:bodyPr/>
          <a:lstStyle/>
          <a:p>
            <a:fld id="{0C421A8A-7111-4329-852C-3F9C63E4DCAE}" type="slidenum">
              <a:rPr lang="hu-HU" smtClean="0"/>
              <a:t>‹#›</a:t>
            </a:fld>
            <a:endParaRPr lang="hu-HU"/>
          </a:p>
        </p:txBody>
      </p:sp>
    </p:spTree>
    <p:extLst>
      <p:ext uri="{BB962C8B-B14F-4D97-AF65-F5344CB8AC3E}">
        <p14:creationId xmlns:p14="http://schemas.microsoft.com/office/powerpoint/2010/main" val="2050241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87DD537B-E2E3-A4F1-0C8C-A6A096FFB1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C2EAFD01-700C-6437-BD15-52BB12F712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CE5274A-A8D5-85B5-28BE-E70552555C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5A48FF-C7E7-46FD-8032-082BECB62BD1}" type="datetimeFigureOut">
              <a:rPr lang="hu-HU" smtClean="0"/>
              <a:t>2026.01.19.</a:t>
            </a:fld>
            <a:endParaRPr lang="hu-HU"/>
          </a:p>
        </p:txBody>
      </p:sp>
      <p:sp>
        <p:nvSpPr>
          <p:cNvPr id="5" name="Élőláb helye 4">
            <a:extLst>
              <a:ext uri="{FF2B5EF4-FFF2-40B4-BE49-F238E27FC236}">
                <a16:creationId xmlns:a16="http://schemas.microsoft.com/office/drawing/2014/main" id="{DE70B01F-262E-772D-4288-F448D283E7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hu-HU"/>
          </a:p>
        </p:txBody>
      </p:sp>
      <p:sp>
        <p:nvSpPr>
          <p:cNvPr id="6" name="Dia számának helye 5">
            <a:extLst>
              <a:ext uri="{FF2B5EF4-FFF2-40B4-BE49-F238E27FC236}">
                <a16:creationId xmlns:a16="http://schemas.microsoft.com/office/drawing/2014/main" id="{C644B94B-86EF-CCED-0012-215113DF76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C421A8A-7111-4329-852C-3F9C63E4DCAE}" type="slidenum">
              <a:rPr lang="hu-HU" smtClean="0"/>
              <a:t>‹#›</a:t>
            </a:fld>
            <a:endParaRPr lang="hu-HU"/>
          </a:p>
        </p:txBody>
      </p:sp>
    </p:spTree>
    <p:extLst>
      <p:ext uri="{BB962C8B-B14F-4D97-AF65-F5344CB8AC3E}">
        <p14:creationId xmlns:p14="http://schemas.microsoft.com/office/powerpoint/2010/main" val="512776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rodnikvalifikace.cz/en-US/qualification-1538-Career_Advisor" TargetMode="External"/><Relationship Id="rId2" Type="http://schemas.openxmlformats.org/officeDocument/2006/relationships/hyperlink" Target="https://intern.anc.edu.ro/virtualanc/crud/standarde/standarde_ocupationale_2014_prezent/brain/upload/1627996847.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nice-network.eu/pub/" TargetMode="External"/><Relationship Id="rId3" Type="http://schemas.openxmlformats.org/officeDocument/2006/relationships/hyperlink" Target="https://www.cedefop.europa.eu/" TargetMode="External"/><Relationship Id="rId7" Type="http://schemas.openxmlformats.org/officeDocument/2006/relationships/hyperlink" Target="https://doi.org/10.1177/1038416219898548" TargetMode="External"/><Relationship Id="rId2" Type="http://schemas.openxmlformats.org/officeDocument/2006/relationships/hyperlink" Target="https://doi.org/10.1007/s10775-021-09473-4" TargetMode="External"/><Relationship Id="rId1" Type="http://schemas.openxmlformats.org/officeDocument/2006/relationships/slideLayout" Target="../slideLayouts/slideLayout2.xml"/><Relationship Id="rId6" Type="http://schemas.openxmlformats.org/officeDocument/2006/relationships/hyperlink" Target="https://doi.org/10.1080/03069885.2013.781572" TargetMode="External"/><Relationship Id="rId5" Type="http://schemas.openxmlformats.org/officeDocument/2006/relationships/hyperlink" Target="https://iaevg.com/competencies" TargetMode="External"/><Relationship Id="rId10" Type="http://schemas.openxmlformats.org/officeDocument/2006/relationships/hyperlink" Target="http://urn.fi/URN:ISBN:978-951-39-9928-5" TargetMode="External"/><Relationship Id="rId4" Type="http://schemas.openxmlformats.org/officeDocument/2006/relationships/hyperlink" Target="https://www.elgpn.eu/publications/elgpn-tools-no-6-guidelines-for-policies-and-systems-development-for-lifelong-guidance" TargetMode="External"/><Relationship Id="rId9" Type="http://schemas.openxmlformats.org/officeDocument/2006/relationships/hyperlink" Target="http://urn.fi/URN:ISBN:978-951-39-9817-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4C062A6-248C-9755-A7EA-8FCBCBDE0754}"/>
              </a:ext>
            </a:extLst>
          </p:cNvPr>
          <p:cNvSpPr>
            <a:spLocks noGrp="1"/>
          </p:cNvSpPr>
          <p:nvPr>
            <p:ph type="ctrTitle"/>
          </p:nvPr>
        </p:nvSpPr>
        <p:spPr>
          <a:xfrm>
            <a:off x="4154096" y="4019494"/>
            <a:ext cx="4937937" cy="1363215"/>
          </a:xfrm>
        </p:spPr>
        <p:txBody>
          <a:bodyPr vert="horz" lIns="91440" tIns="45720" rIns="91440" bIns="45720" rtlCol="0" anchor="t">
            <a:normAutofit/>
          </a:bodyPr>
          <a:lstStyle/>
          <a:p>
            <a:pPr algn="l"/>
            <a:r>
              <a:rPr lang="en-US" sz="2100" kern="1200" dirty="0">
                <a:latin typeface="+mj-lt"/>
                <a:ea typeface="+mj-ea"/>
                <a:cs typeface="+mj-cs"/>
              </a:rPr>
              <a:t>Comparative review of the professional standards in Hungary, Romania, Slovakia and the Czech Republic in the field of career development: Review of the key findings </a:t>
            </a:r>
            <a:endParaRPr lang="en-US" sz="2100" b="1" kern="1200" dirty="0">
              <a:latin typeface="+mj-lt"/>
              <a:ea typeface="+mj-ea"/>
              <a:cs typeface="+mj-cs"/>
            </a:endParaRPr>
          </a:p>
        </p:txBody>
      </p:sp>
      <p:sp>
        <p:nvSpPr>
          <p:cNvPr id="3" name="Alcím 2">
            <a:extLst>
              <a:ext uri="{FF2B5EF4-FFF2-40B4-BE49-F238E27FC236}">
                <a16:creationId xmlns:a16="http://schemas.microsoft.com/office/drawing/2014/main" id="{CAC3F36F-AD09-E57B-83B9-1657C1A46862}"/>
              </a:ext>
            </a:extLst>
          </p:cNvPr>
          <p:cNvSpPr>
            <a:spLocks noGrp="1"/>
          </p:cNvSpPr>
          <p:nvPr>
            <p:ph type="subTitle" idx="1"/>
          </p:nvPr>
        </p:nvSpPr>
        <p:spPr>
          <a:xfrm>
            <a:off x="3894657" y="6008315"/>
            <a:ext cx="5386627" cy="575365"/>
          </a:xfrm>
        </p:spPr>
        <p:txBody>
          <a:bodyPr vert="horz" lIns="91440" tIns="45720" rIns="91440" bIns="45720" rtlCol="0" anchor="b">
            <a:noAutofit/>
          </a:bodyPr>
          <a:lstStyle/>
          <a:p>
            <a:pPr algn="l"/>
            <a:r>
              <a:rPr lang="en-US" sz="1600" dirty="0"/>
              <a:t>1</a:t>
            </a:r>
            <a:r>
              <a:rPr lang="hu-HU" sz="1600" dirty="0"/>
              <a:t>2nd</a:t>
            </a:r>
            <a:r>
              <a:rPr lang="en-US" sz="1600" dirty="0"/>
              <a:t> of February 2026 Budapest</a:t>
            </a:r>
            <a:r>
              <a:rPr lang="hu-HU" sz="1600" dirty="0"/>
              <a:t> </a:t>
            </a:r>
            <a:endParaRPr lang="en-US" sz="1600" dirty="0"/>
          </a:p>
          <a:p>
            <a:pPr algn="l"/>
            <a:r>
              <a:rPr lang="en-US" sz="1400" dirty="0"/>
              <a:t>Erasmus+</a:t>
            </a:r>
            <a:r>
              <a:rPr lang="hu-HU" sz="1400" dirty="0"/>
              <a:t> </a:t>
            </a:r>
            <a:r>
              <a:rPr lang="en-US" sz="1400" dirty="0"/>
              <a:t>(Project No: 2024-1-SK01-KA210-VET-</a:t>
            </a:r>
            <a:r>
              <a:rPr lang="hu-HU" sz="1400" dirty="0"/>
              <a:t> </a:t>
            </a:r>
            <a:r>
              <a:rPr lang="en-US" sz="1400" dirty="0"/>
              <a:t>000249838) </a:t>
            </a:r>
          </a:p>
        </p:txBody>
      </p:sp>
      <p:sp>
        <p:nvSpPr>
          <p:cNvPr id="1061" name="Freeform: Shape 1060">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3" name="Freeform: Shape 106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2" name="Picture 8" descr="CEE Guidance Forum">
            <a:extLst>
              <a:ext uri="{FF2B5EF4-FFF2-40B4-BE49-F238E27FC236}">
                <a16:creationId xmlns:a16="http://schemas.microsoft.com/office/drawing/2014/main" id="{E6BC923A-D990-A09A-ED6A-6641ABD83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91" r="27679"/>
          <a:stretch>
            <a:fillRect/>
          </a:stretch>
        </p:blipFill>
        <p:spPr bwMode="auto">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Romania Small Flag | Buy Small Romanian Flag | The Flag Shop">
            <a:extLst>
              <a:ext uri="{FF2B5EF4-FFF2-40B4-BE49-F238E27FC236}">
                <a16:creationId xmlns:a16="http://schemas.microsoft.com/office/drawing/2014/main" id="{C742EFDF-A00A-914E-3F74-DF92E5348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994" r="-1" b="-1"/>
          <a:stretch>
            <a:fillRect/>
          </a:stretch>
        </p:blipFill>
        <p:spPr bwMode="auto">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sp>
        <p:nvSpPr>
          <p:cNvPr id="1065" name="Oval 1064">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ESA - Flag of Hungary">
            <a:extLst>
              <a:ext uri="{FF2B5EF4-FFF2-40B4-BE49-F238E27FC236}">
                <a16:creationId xmlns:a16="http://schemas.microsoft.com/office/drawing/2014/main" id="{2CD04FED-AE56-9619-F4D9-41CB89F19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606" r="30145" b="3"/>
          <a:stretch>
            <a:fillRect/>
          </a:stretch>
        </p:blipFill>
        <p:spPr bwMode="auto">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1067" name="Freeform: Shape 1066">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0" name="Picture 6" descr="Czech Republic Flag | Buy Flag of Czech Republic | The Flag Shop">
            <a:extLst>
              <a:ext uri="{FF2B5EF4-FFF2-40B4-BE49-F238E27FC236}">
                <a16:creationId xmlns:a16="http://schemas.microsoft.com/office/drawing/2014/main" id="{039CDD00-1066-178C-B329-AFE2D50573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270" r="3" b="3"/>
          <a:stretch>
            <a:fillRect/>
          </a:stretch>
        </p:blipFill>
        <p:spPr bwMode="auto">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sp>
        <p:nvSpPr>
          <p:cNvPr id="1069" name="Freeform: Shape 1068">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Slovakia Flag | Buy Flag of Slovakia | The Flag Shop">
            <a:extLst>
              <a:ext uri="{FF2B5EF4-FFF2-40B4-BE49-F238E27FC236}">
                <a16:creationId xmlns:a16="http://schemas.microsoft.com/office/drawing/2014/main" id="{C528B856-3850-AE48-BB79-5F3DC0F4B1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488" r="1" b="1"/>
          <a:stretch>
            <a:fillRect/>
          </a:stretch>
        </p:blipFill>
        <p:spPr bwMode="auto">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1740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ím 1">
            <a:extLst>
              <a:ext uri="{FF2B5EF4-FFF2-40B4-BE49-F238E27FC236}">
                <a16:creationId xmlns:a16="http://schemas.microsoft.com/office/drawing/2014/main" id="{95C365BF-98E6-677D-FE7F-5E21A6096F32}"/>
              </a:ext>
            </a:extLst>
          </p:cNvPr>
          <p:cNvSpPr>
            <a:spLocks noGrp="1"/>
          </p:cNvSpPr>
          <p:nvPr>
            <p:ph type="title"/>
          </p:nvPr>
        </p:nvSpPr>
        <p:spPr>
          <a:xfrm>
            <a:off x="765888" y="811153"/>
            <a:ext cx="6430414" cy="1371600"/>
          </a:xfrm>
        </p:spPr>
        <p:txBody>
          <a:bodyPr vert="horz" lIns="91440" tIns="45720" rIns="91440" bIns="45720" rtlCol="0" anchor="ctr">
            <a:normAutofit fontScale="90000"/>
          </a:bodyPr>
          <a:lstStyle/>
          <a:p>
            <a:r>
              <a:rPr lang="en-US" sz="1600" b="1" kern="1200" dirty="0">
                <a:solidFill>
                  <a:schemeClr val="tx1"/>
                </a:solidFill>
                <a:latin typeface="+mj-lt"/>
                <a:ea typeface="+mj-ea"/>
                <a:cs typeface="+mj-cs"/>
              </a:rPr>
              <a:t>Comparative analysis of national documents / example </a:t>
            </a:r>
            <a:r>
              <a:rPr lang="en-US" sz="1600" kern="1200" dirty="0">
                <a:solidFill>
                  <a:schemeClr val="tx1"/>
                </a:solidFill>
                <a:latin typeface="+mj-lt"/>
                <a:ea typeface="+mj-ea"/>
                <a:cs typeface="+mj-cs"/>
              </a:rPr>
              <a:t>Czech v. Finnish document</a:t>
            </a:r>
            <a:r>
              <a:rPr lang="hu-HU" sz="1600" kern="1200" dirty="0">
                <a:solidFill>
                  <a:schemeClr val="tx1"/>
                </a:solidFill>
                <a:latin typeface="+mj-lt"/>
                <a:ea typeface="+mj-ea"/>
                <a:cs typeface="+mj-cs"/>
              </a:rPr>
              <a:t>: </a:t>
            </a:r>
            <a:br>
              <a:rPr lang="hu-HU" sz="1600" kern="1200" dirty="0">
                <a:solidFill>
                  <a:schemeClr val="tx1"/>
                </a:solidFill>
                <a:latin typeface="+mj-lt"/>
                <a:ea typeface="+mj-ea"/>
                <a:cs typeface="+mj-cs"/>
              </a:rPr>
            </a:br>
            <a:r>
              <a:rPr lang="en-GB" sz="3100" b="1" dirty="0"/>
              <a:t>Graph No. 10: Occurrence of coded text segments in thematic groups in the Czech document </a:t>
            </a:r>
            <a:br>
              <a:rPr lang="hu-HU" b="1" dirty="0"/>
            </a:br>
            <a:br>
              <a:rPr lang="en-US" sz="2200" b="1" kern="1200" dirty="0">
                <a:solidFill>
                  <a:schemeClr val="tx1"/>
                </a:solidFill>
                <a:latin typeface="+mj-lt"/>
                <a:ea typeface="+mj-ea"/>
                <a:cs typeface="+mj-cs"/>
              </a:rPr>
            </a:br>
            <a:r>
              <a:rPr lang="en-US" sz="2200" b="1" kern="1200" dirty="0">
                <a:solidFill>
                  <a:schemeClr val="tx1"/>
                </a:solidFill>
                <a:latin typeface="+mj-lt"/>
                <a:ea typeface="+mj-ea"/>
                <a:cs typeface="+mj-cs"/>
              </a:rPr>
              <a:t> </a:t>
            </a:r>
            <a:br>
              <a:rPr lang="en-US" sz="2200" b="1" kern="1200" dirty="0">
                <a:solidFill>
                  <a:schemeClr val="tx1"/>
                </a:solidFill>
                <a:latin typeface="+mj-lt"/>
                <a:ea typeface="+mj-ea"/>
                <a:cs typeface="+mj-cs"/>
              </a:rPr>
            </a:br>
            <a:endParaRPr lang="en-US" sz="2200" kern="1200" dirty="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26032" y="1067264"/>
            <a:ext cx="1021458"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Obrázek 21">
            <a:extLst>
              <a:ext uri="{FF2B5EF4-FFF2-40B4-BE49-F238E27FC236}">
                <a16:creationId xmlns:a16="http://schemas.microsoft.com/office/drawing/2014/main" id="{B7497C78-A613-71BB-5571-02A964230B82}"/>
              </a:ext>
            </a:extLst>
          </p:cNvPr>
          <p:cNvPicPr>
            <a:picLocks noGrp="1" noChangeAspect="1"/>
          </p:cNvPicPr>
          <p:nvPr>
            <p:ph idx="1"/>
          </p:nvPr>
        </p:nvPicPr>
        <p:blipFill>
          <a:blip r:embed="rId2"/>
          <a:stretch>
            <a:fillRect/>
          </a:stretch>
        </p:blipFill>
        <p:spPr>
          <a:xfrm>
            <a:off x="1001027" y="1949850"/>
            <a:ext cx="9519099" cy="4830943"/>
          </a:xfrm>
          <a:prstGeom prst="rect">
            <a:avLst/>
          </a:prstGeom>
        </p:spPr>
      </p:pic>
    </p:spTree>
    <p:extLst>
      <p:ext uri="{BB962C8B-B14F-4D97-AF65-F5344CB8AC3E}">
        <p14:creationId xmlns:p14="http://schemas.microsoft.com/office/powerpoint/2010/main" val="1011309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7732510-B548-1BD5-A9E1-EC7AC1F2590D}"/>
              </a:ext>
            </a:extLst>
          </p:cNvPr>
          <p:cNvSpPr>
            <a:spLocks noGrp="1"/>
          </p:cNvSpPr>
          <p:nvPr>
            <p:ph type="title"/>
          </p:nvPr>
        </p:nvSpPr>
        <p:spPr/>
        <p:txBody>
          <a:bodyPr/>
          <a:lstStyle/>
          <a:p>
            <a:r>
              <a:rPr lang="en-GB" dirty="0"/>
              <a:t>First findings</a:t>
            </a:r>
          </a:p>
        </p:txBody>
      </p:sp>
      <p:sp>
        <p:nvSpPr>
          <p:cNvPr id="3" name="Tartalom helye 2">
            <a:extLst>
              <a:ext uri="{FF2B5EF4-FFF2-40B4-BE49-F238E27FC236}">
                <a16:creationId xmlns:a16="http://schemas.microsoft.com/office/drawing/2014/main" id="{7E065349-8CA0-12CB-668B-0A20EB628B94}"/>
              </a:ext>
            </a:extLst>
          </p:cNvPr>
          <p:cNvSpPr>
            <a:spLocks noGrp="1"/>
          </p:cNvSpPr>
          <p:nvPr>
            <p:ph idx="1"/>
          </p:nvPr>
        </p:nvSpPr>
        <p:spPr>
          <a:xfrm>
            <a:off x="500513" y="1386038"/>
            <a:ext cx="11165306" cy="5313145"/>
          </a:xfrm>
        </p:spPr>
        <p:txBody>
          <a:bodyPr>
            <a:normAutofit fontScale="70000" lnSpcReduction="20000"/>
          </a:bodyPr>
          <a:lstStyle/>
          <a:p>
            <a:r>
              <a:rPr lang="hu-HU" dirty="0"/>
              <a:t>T</a:t>
            </a:r>
            <a:r>
              <a:rPr lang="en-GB" dirty="0"/>
              <a:t>he four Central and Eastern European (CEE) frameworks show greater variability, reflecting different stages of professional system development and national policy priorities.</a:t>
            </a:r>
            <a:endParaRPr lang="hu-HU" dirty="0"/>
          </a:p>
          <a:p>
            <a:r>
              <a:rPr lang="en-GB" dirty="0"/>
              <a:t>The </a:t>
            </a:r>
            <a:r>
              <a:rPr lang="en-GB" b="1" dirty="0"/>
              <a:t>Hungarian</a:t>
            </a:r>
            <a:r>
              <a:rPr lang="en-GB" dirty="0"/>
              <a:t> document is the most different in its character and form of elaboration. While the Czech, Slovak, Romanian documents have the character of an assessment standard of career guidance competences used in the format of recognition of non-formal and informal learning, the Hungarian one is </a:t>
            </a:r>
            <a:r>
              <a:rPr lang="en-GB" b="1" dirty="0"/>
              <a:t>more of a theoretical work on what competences </a:t>
            </a:r>
            <a:r>
              <a:rPr lang="en-GB" dirty="0"/>
              <a:t>a career guidance counsellor should have</a:t>
            </a:r>
            <a:r>
              <a:rPr lang="hu-HU" dirty="0"/>
              <a:t>.</a:t>
            </a:r>
          </a:p>
          <a:p>
            <a:r>
              <a:rPr lang="hu-HU" dirty="0"/>
              <a:t>The </a:t>
            </a:r>
            <a:r>
              <a:rPr lang="en-GB" b="1" dirty="0"/>
              <a:t>Romanian</a:t>
            </a:r>
            <a:r>
              <a:rPr lang="en-GB" dirty="0"/>
              <a:t> framework reflects </a:t>
            </a:r>
            <a:r>
              <a:rPr lang="en-GB" b="1" dirty="0"/>
              <a:t>fragmented professionalization</a:t>
            </a:r>
            <a:r>
              <a:rPr lang="en-GB" dirty="0"/>
              <a:t>, where guidance activities are present but insufficiently systematised. Its </a:t>
            </a:r>
            <a:r>
              <a:rPr lang="en-GB" b="1" dirty="0"/>
              <a:t>strong focus on information and diagnostic </a:t>
            </a:r>
            <a:r>
              <a:rPr lang="en-GB" dirty="0"/>
              <a:t>services suggests an orientation towards service provision without full institutional anchoring.</a:t>
            </a:r>
            <a:endParaRPr lang="hu-HU" dirty="0"/>
          </a:p>
          <a:p>
            <a:pPr lvl="1"/>
            <a:r>
              <a:rPr lang="en-GB" dirty="0"/>
              <a:t>The Romanian document </a:t>
            </a:r>
            <a:r>
              <a:rPr lang="en-GB" b="1" u="sng" dirty="0">
                <a:hlinkClick r:id="rId2"/>
              </a:rPr>
              <a:t>“Career guidance counsellor (code: 242306)”</a:t>
            </a:r>
            <a:r>
              <a:rPr lang="en-GB" dirty="0"/>
              <a:t> has the form of the national occupational standard</a:t>
            </a:r>
            <a:endParaRPr lang="hu-HU" dirty="0"/>
          </a:p>
          <a:p>
            <a:r>
              <a:rPr lang="en-GB" dirty="0"/>
              <a:t>The </a:t>
            </a:r>
            <a:r>
              <a:rPr lang="en-GB" b="1" dirty="0"/>
              <a:t>Slovak</a:t>
            </a:r>
            <a:r>
              <a:rPr lang="en-GB" dirty="0"/>
              <a:t> model reflects an </a:t>
            </a:r>
            <a:r>
              <a:rPr lang="en-GB" b="1" dirty="0"/>
              <a:t>action-oriented and practice-oriented </a:t>
            </a:r>
            <a:r>
              <a:rPr lang="en-GB" dirty="0"/>
              <a:t>approach, where counsellors are not only counsellors but also service creators and institutional actors. However, it places relatively </a:t>
            </a:r>
            <a:r>
              <a:rPr lang="en-GB" b="1" dirty="0"/>
              <a:t>less emphasis on the theoretical foundations </a:t>
            </a:r>
            <a:r>
              <a:rPr lang="en-GB" dirty="0"/>
              <a:t>and mechanisms for assessing the quality of guidance services, which are key to the Finnish model.</a:t>
            </a:r>
            <a:endParaRPr lang="hu-HU" dirty="0"/>
          </a:p>
          <a:p>
            <a:r>
              <a:rPr lang="en-GB" dirty="0"/>
              <a:t>The </a:t>
            </a:r>
            <a:r>
              <a:rPr lang="en-GB" b="1" dirty="0"/>
              <a:t>Czech</a:t>
            </a:r>
            <a:r>
              <a:rPr lang="en-GB" dirty="0"/>
              <a:t> document shows a </a:t>
            </a:r>
            <a:r>
              <a:rPr lang="en-GB" b="1" dirty="0"/>
              <a:t>well-developed professional and diagnostic orientation</a:t>
            </a:r>
            <a:r>
              <a:rPr lang="hu-HU" b="1" dirty="0"/>
              <a:t> </a:t>
            </a:r>
            <a:r>
              <a:rPr lang="hu-HU" dirty="0"/>
              <a:t>… </a:t>
            </a:r>
            <a:r>
              <a:rPr lang="en-GB" dirty="0"/>
              <a:t>but places more emphasis on practical service provision and </a:t>
            </a:r>
            <a:r>
              <a:rPr lang="en-GB" b="1" dirty="0"/>
              <a:t>interaction between the counsellor and the client. </a:t>
            </a:r>
            <a:endParaRPr lang="hu-HU" b="1" dirty="0"/>
          </a:p>
          <a:p>
            <a:pPr lvl="1"/>
            <a:r>
              <a:rPr lang="en-GB" dirty="0"/>
              <a:t>The Czech document </a:t>
            </a:r>
            <a:r>
              <a:rPr lang="en-GB" b="1" u="sng" dirty="0">
                <a:hlinkClick r:id="rId3"/>
              </a:rPr>
              <a:t>“Career Advisor (code: 75-004-R)</a:t>
            </a:r>
            <a:r>
              <a:rPr lang="en-GB" b="1" dirty="0"/>
              <a:t>” </a:t>
            </a:r>
            <a:r>
              <a:rPr lang="en-GB" dirty="0"/>
              <a:t>includes a qualification standard, assessment standard and the list of authorized persons or organizations, that can conduct the examination according to the qualification standard</a:t>
            </a:r>
            <a:endParaRPr lang="hu-HU" b="1" dirty="0"/>
          </a:p>
          <a:p>
            <a:endParaRPr lang="hu-HU" dirty="0"/>
          </a:p>
          <a:p>
            <a:endParaRPr lang="hu-HU" dirty="0"/>
          </a:p>
          <a:p>
            <a:endParaRPr lang="hu-HU" dirty="0"/>
          </a:p>
        </p:txBody>
      </p:sp>
    </p:spTree>
    <p:extLst>
      <p:ext uri="{BB962C8B-B14F-4D97-AF65-F5344CB8AC3E}">
        <p14:creationId xmlns:p14="http://schemas.microsoft.com/office/powerpoint/2010/main" val="257002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2F111C9-935D-D3BA-53E4-552C76E1B2B2}"/>
              </a:ext>
            </a:extLst>
          </p:cNvPr>
          <p:cNvSpPr>
            <a:spLocks noGrp="1"/>
          </p:cNvSpPr>
          <p:nvPr>
            <p:ph type="title"/>
          </p:nvPr>
        </p:nvSpPr>
        <p:spPr/>
        <p:txBody>
          <a:bodyPr/>
          <a:lstStyle/>
          <a:p>
            <a:r>
              <a:rPr lang="en-GB" dirty="0"/>
              <a:t>Country cases by one sentence </a:t>
            </a:r>
          </a:p>
        </p:txBody>
      </p:sp>
      <p:sp>
        <p:nvSpPr>
          <p:cNvPr id="3" name="Tartalom helye 2">
            <a:extLst>
              <a:ext uri="{FF2B5EF4-FFF2-40B4-BE49-F238E27FC236}">
                <a16:creationId xmlns:a16="http://schemas.microsoft.com/office/drawing/2014/main" id="{67597990-CA04-1286-72E7-58D6BC3E6E05}"/>
              </a:ext>
            </a:extLst>
          </p:cNvPr>
          <p:cNvSpPr>
            <a:spLocks noGrp="1"/>
          </p:cNvSpPr>
          <p:nvPr>
            <p:ph idx="1"/>
          </p:nvPr>
        </p:nvSpPr>
        <p:spPr/>
        <p:txBody>
          <a:bodyPr/>
          <a:lstStyle/>
          <a:p>
            <a:r>
              <a:rPr lang="en-GB" dirty="0"/>
              <a:t>These countries mostly take </a:t>
            </a:r>
            <a:r>
              <a:rPr lang="en-GB" b="1" i="1" dirty="0"/>
              <a:t>a fragmented approaches </a:t>
            </a:r>
            <a:r>
              <a:rPr lang="en-GB" dirty="0"/>
              <a:t>to the professionalization of career guidance, and </a:t>
            </a:r>
            <a:r>
              <a:rPr lang="en-GB" b="1" i="1" dirty="0"/>
              <a:t>professional associations in this field do not have a strong voice </a:t>
            </a:r>
            <a:r>
              <a:rPr lang="en-GB" dirty="0"/>
              <a:t>in influencing national policies (</a:t>
            </a:r>
            <a:r>
              <a:rPr lang="en-GB" dirty="0" err="1"/>
              <a:t>Freibergová</a:t>
            </a:r>
            <a:r>
              <a:rPr lang="en-GB" dirty="0"/>
              <a:t>, &amp; Hloušková, 2025</a:t>
            </a:r>
            <a:r>
              <a:rPr lang="hu-HU" dirty="0"/>
              <a:t>)</a:t>
            </a:r>
          </a:p>
          <a:p>
            <a:r>
              <a:rPr lang="en-GB" b="1" dirty="0"/>
              <a:t>Comprehensive national models (Slovak and Czech documents)</a:t>
            </a:r>
            <a:endParaRPr lang="hu-HU" dirty="0"/>
          </a:p>
          <a:p>
            <a:r>
              <a:rPr lang="en-GB" b="1" dirty="0"/>
              <a:t>Conceptual-academic orientation (Finnish document)</a:t>
            </a:r>
            <a:endParaRPr lang="hu-HU" b="1" dirty="0"/>
          </a:p>
          <a:p>
            <a:r>
              <a:rPr lang="en-GB" b="1" dirty="0"/>
              <a:t>Procedural or sub-framework (Hungarian and Romanian documents</a:t>
            </a:r>
            <a:endParaRPr lang="hu-HU" dirty="0"/>
          </a:p>
          <a:p>
            <a:endParaRPr lang="hu-HU" dirty="0"/>
          </a:p>
        </p:txBody>
      </p:sp>
    </p:spTree>
    <p:extLst>
      <p:ext uri="{BB962C8B-B14F-4D97-AF65-F5344CB8AC3E}">
        <p14:creationId xmlns:p14="http://schemas.microsoft.com/office/powerpoint/2010/main" val="749723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A5045B7-5BBD-D24B-B67D-5D1F2916A8D1}"/>
              </a:ext>
            </a:extLst>
          </p:cNvPr>
          <p:cNvSpPr>
            <a:spLocks noGrp="1"/>
          </p:cNvSpPr>
          <p:nvPr>
            <p:ph type="title"/>
          </p:nvPr>
        </p:nvSpPr>
        <p:spPr>
          <a:xfrm>
            <a:off x="0" y="1"/>
            <a:ext cx="10515600" cy="1014940"/>
          </a:xfrm>
        </p:spPr>
        <p:txBody>
          <a:bodyPr/>
          <a:lstStyle/>
          <a:p>
            <a:r>
              <a:rPr lang="en-US" dirty="0"/>
              <a:t>References </a:t>
            </a:r>
          </a:p>
        </p:txBody>
      </p:sp>
      <p:sp>
        <p:nvSpPr>
          <p:cNvPr id="3" name="Tartalom helye 2">
            <a:extLst>
              <a:ext uri="{FF2B5EF4-FFF2-40B4-BE49-F238E27FC236}">
                <a16:creationId xmlns:a16="http://schemas.microsoft.com/office/drawing/2014/main" id="{3E8C10E9-2C77-33BF-F0ED-11456ECDC32A}"/>
              </a:ext>
            </a:extLst>
          </p:cNvPr>
          <p:cNvSpPr>
            <a:spLocks noGrp="1"/>
          </p:cNvSpPr>
          <p:nvPr>
            <p:ph idx="1"/>
          </p:nvPr>
        </p:nvSpPr>
        <p:spPr>
          <a:xfrm>
            <a:off x="329640" y="1014940"/>
            <a:ext cx="11020927" cy="5693677"/>
          </a:xfrm>
        </p:spPr>
        <p:txBody>
          <a:bodyPr>
            <a:normAutofit fontScale="25000" lnSpcReduction="20000"/>
          </a:bodyPr>
          <a:lstStyle/>
          <a:p>
            <a:r>
              <a:rPr lang="en-GB" sz="5600" dirty="0"/>
              <a:t>Borbély-Pecze, T. B., Hloušková, L., &amp; </a:t>
            </a:r>
            <a:r>
              <a:rPr lang="en-GB" sz="5600" dirty="0" err="1"/>
              <a:t>Šprlák</a:t>
            </a:r>
            <a:r>
              <a:rPr lang="en-GB" sz="5600" dirty="0"/>
              <a:t>, T. (2022). Career/lifelong guidance systems and services: Continuous transformations in a transition region: The case of three Central and Eastern European countries. </a:t>
            </a:r>
            <a:r>
              <a:rPr lang="en-GB" sz="5600" i="1" dirty="0"/>
              <a:t>International Journal of Educational and Vocational Guidance</a:t>
            </a:r>
            <a:r>
              <a:rPr lang="en-GB" sz="5600" dirty="0"/>
              <a:t>, 22(1), 67–91. </a:t>
            </a:r>
            <a:r>
              <a:rPr lang="en-GB" sz="5600" u="sng" dirty="0">
                <a:hlinkClick r:id="rId2"/>
              </a:rPr>
              <a:t>https://doi.org/10.1007/s10775-021-09473-4</a:t>
            </a:r>
            <a:endParaRPr lang="hu-HU" sz="5600" dirty="0"/>
          </a:p>
          <a:p>
            <a:r>
              <a:rPr lang="en-GB" sz="5600" dirty="0" err="1"/>
              <a:t>Cedefop</a:t>
            </a:r>
            <a:r>
              <a:rPr lang="en-GB" sz="5600" dirty="0"/>
              <a:t> (2022). </a:t>
            </a:r>
            <a:r>
              <a:rPr lang="en-GB" sz="5600" i="1" dirty="0"/>
              <a:t>Developing and implementing career guidance policy and practice in the EU.</a:t>
            </a:r>
            <a:r>
              <a:rPr lang="en-GB" sz="5600" dirty="0"/>
              <a:t> European Centre for the Development of Vocational Training. </a:t>
            </a:r>
            <a:r>
              <a:rPr lang="en-GB" sz="5600" u="sng" dirty="0">
                <a:hlinkClick r:id="rId3"/>
              </a:rPr>
              <a:t>https://www.cedefop.europa.eu</a:t>
            </a:r>
            <a:endParaRPr lang="hu-HU" sz="5600" dirty="0"/>
          </a:p>
          <a:p>
            <a:r>
              <a:rPr lang="en-GB" sz="5600" dirty="0"/>
              <a:t>ELGPN (2015). ELGPN Tools No. 6: Guidelines for Policies and Systems Development for Lifelong Guidance. University of Jyväskylä, Finnish Institute for Educational Research (FIER) Jyväskylä, ISBN 978-951-39-6347-7 (pdf) </a:t>
            </a:r>
            <a:r>
              <a:rPr lang="en-GB" sz="5600" u="sng" dirty="0">
                <a:hlinkClick r:id="rId4"/>
              </a:rPr>
              <a:t>https://www.elgpn.eu/publications/elgpn-tools-no-6-guidelines-for-policies-and-systems-development-for-lifelong-guidance</a:t>
            </a:r>
            <a:r>
              <a:rPr lang="en-GB" sz="5600" dirty="0"/>
              <a:t>  </a:t>
            </a:r>
          </a:p>
          <a:p>
            <a:r>
              <a:rPr lang="en-GB" sz="5600" dirty="0"/>
              <a:t>IAEVG (2018). </a:t>
            </a:r>
            <a:r>
              <a:rPr lang="en-GB" sz="5600" i="1" dirty="0"/>
              <a:t>International Competencies for Educational and Vocational Guidance Practitioners</a:t>
            </a:r>
            <a:r>
              <a:rPr lang="en-GB" sz="5600" dirty="0"/>
              <a:t> Url: </a:t>
            </a:r>
            <a:r>
              <a:rPr lang="en-GB" sz="5600" u="sng" dirty="0">
                <a:hlinkClick r:id="rId5"/>
              </a:rPr>
              <a:t>https://iaevg.com/competencies</a:t>
            </a:r>
            <a:r>
              <a:rPr lang="en-GB" sz="5600" dirty="0"/>
              <a:t> </a:t>
            </a:r>
          </a:p>
          <a:p>
            <a:r>
              <a:rPr lang="en-GB" sz="5600" dirty="0"/>
              <a:t> Kettunen, J., Vuorinen, R., &amp; Sampson, J. P. (2013). Career practitioners’ conceptions of social media in career services. </a:t>
            </a:r>
            <a:r>
              <a:rPr lang="en-GB" sz="5600" i="1" dirty="0"/>
              <a:t>British Journal of Guidance &amp; Counselling</a:t>
            </a:r>
            <a:r>
              <a:rPr lang="en-GB" sz="5600" dirty="0"/>
              <a:t>, </a:t>
            </a:r>
            <a:r>
              <a:rPr lang="en-GB" sz="5600" i="1" dirty="0"/>
              <a:t>41</a:t>
            </a:r>
            <a:r>
              <a:rPr lang="en-GB" sz="5600" dirty="0"/>
              <a:t>(3), 302–317. </a:t>
            </a:r>
            <a:r>
              <a:rPr lang="en-GB" sz="5600" u="sng" dirty="0">
                <a:hlinkClick r:id="rId6"/>
              </a:rPr>
              <a:t>https://doi.org/10.1080/03069885.2013.781572</a:t>
            </a:r>
            <a:r>
              <a:rPr lang="en-GB" sz="5600" dirty="0"/>
              <a:t> </a:t>
            </a:r>
          </a:p>
          <a:p>
            <a:r>
              <a:rPr lang="en-GB" sz="5600" dirty="0"/>
              <a:t>O’Reilly, V., McMahon, M., &amp; Parker, P. (2020). Career development: Profession or not? </a:t>
            </a:r>
            <a:r>
              <a:rPr lang="en-GB" sz="5600" i="1" dirty="0"/>
              <a:t>Australian Journal of Career Development</a:t>
            </a:r>
            <a:r>
              <a:rPr lang="en-GB" sz="5600" dirty="0"/>
              <a:t>, </a:t>
            </a:r>
            <a:r>
              <a:rPr lang="en-GB" sz="5600" i="1" dirty="0"/>
              <a:t>29</a:t>
            </a:r>
            <a:r>
              <a:rPr lang="en-GB" sz="5600" dirty="0"/>
              <a:t>(2), 79-86. </a:t>
            </a:r>
            <a:r>
              <a:rPr lang="en-GB" sz="5600" u="sng" dirty="0">
                <a:hlinkClick r:id="rId7"/>
              </a:rPr>
              <a:t>https://doi.org/10.1177/1038416219898548</a:t>
            </a:r>
            <a:r>
              <a:rPr lang="en-GB" sz="5600" dirty="0"/>
              <a:t> </a:t>
            </a:r>
          </a:p>
          <a:p>
            <a:r>
              <a:rPr lang="en-GB" sz="5600" dirty="0"/>
              <a:t>NICE (2012). Handbook for the Academic Training of Career Guidance and Counselling Professionals Edited by Christiane </a:t>
            </a:r>
            <a:r>
              <a:rPr lang="en-GB" sz="5600" dirty="0" err="1"/>
              <a:t>Schiersmann</a:t>
            </a:r>
            <a:r>
              <a:rPr lang="en-GB" sz="5600" dirty="0"/>
              <a:t>, Bernd-Joachim Ertelt, Johannes </a:t>
            </a:r>
            <a:r>
              <a:rPr lang="en-GB" sz="5600" dirty="0" err="1"/>
              <a:t>Katsarov</a:t>
            </a:r>
            <a:r>
              <a:rPr lang="en-GB" sz="5600" dirty="0"/>
              <a:t>, Rachel Mulvey, Hazel Reid &amp; Peter Weber Url: </a:t>
            </a:r>
            <a:r>
              <a:rPr lang="en-GB" sz="5600" u="sng" dirty="0">
                <a:hlinkClick r:id="rId8"/>
              </a:rPr>
              <a:t>https://nice-network.eu/pub/</a:t>
            </a:r>
            <a:r>
              <a:rPr lang="en-GB" sz="5600" dirty="0"/>
              <a:t> </a:t>
            </a:r>
          </a:p>
          <a:p>
            <a:r>
              <a:rPr lang="en-GB" sz="5600" dirty="0"/>
              <a:t>Vuorinen, R., Kasurinen, H., Kettunen, J., </a:t>
            </a:r>
            <a:r>
              <a:rPr lang="en-GB" sz="5600" dirty="0" err="1"/>
              <a:t>Kukkaneva</a:t>
            </a:r>
            <a:r>
              <a:rPr lang="en-GB" sz="5600" dirty="0"/>
              <a:t>, E., </a:t>
            </a:r>
            <a:r>
              <a:rPr lang="en-GB" sz="5600" dirty="0" err="1"/>
              <a:t>Ruusuvirta-Uuksulainen</a:t>
            </a:r>
            <a:r>
              <a:rPr lang="en-GB" sz="5600" dirty="0"/>
              <a:t>, O. (2024). A proposal for a National Competency Framework for Career Professionals. </a:t>
            </a:r>
            <a:r>
              <a:rPr lang="en-GB" sz="5600" i="1" dirty="0"/>
              <a:t>Finnish Institute for Educational Research Reports and Working Papers 6.</a:t>
            </a:r>
            <a:r>
              <a:rPr lang="en-GB" sz="5600" dirty="0"/>
              <a:t> University of Jyväskylä, Finnish Institute for Educational Research. </a:t>
            </a:r>
            <a:r>
              <a:rPr lang="en-GB" sz="5600" u="sng" dirty="0">
                <a:hlinkClick r:id="rId9"/>
              </a:rPr>
              <a:t>ISBN:978-951-39-9817-2</a:t>
            </a:r>
            <a:endParaRPr lang="en-GB" sz="5600" dirty="0"/>
          </a:p>
          <a:p>
            <a:r>
              <a:rPr lang="en-GB" sz="5600" dirty="0"/>
              <a:t>Kettunen, J., Vuorinen, R., Kasurinen, H., </a:t>
            </a:r>
            <a:r>
              <a:rPr lang="en-GB" sz="5600" dirty="0" err="1"/>
              <a:t>Kukkaneva</a:t>
            </a:r>
            <a:r>
              <a:rPr lang="en-GB" sz="5600" dirty="0"/>
              <a:t>, E. &amp; </a:t>
            </a:r>
            <a:r>
              <a:rPr lang="en-GB" sz="5600" dirty="0" err="1"/>
              <a:t>Ruusuvirta-Uuksulainen</a:t>
            </a:r>
            <a:r>
              <a:rPr lang="en-GB" sz="5600" dirty="0"/>
              <a:t>, O. (2024b). National Competency Framework for Career Professionals: Assessment Forms. </a:t>
            </a:r>
            <a:r>
              <a:rPr lang="en-GB" sz="5600" i="1" dirty="0"/>
              <a:t>Finnish Institute for Educational Research Reports and Working Papers.9</a:t>
            </a:r>
            <a:r>
              <a:rPr lang="en-GB" sz="5600" dirty="0"/>
              <a:t>. University of Jyväskylä, Finnish Institute for Educational Research. </a:t>
            </a:r>
            <a:r>
              <a:rPr lang="en-GB" sz="5600" u="sng" dirty="0">
                <a:hlinkClick r:id="rId10"/>
              </a:rPr>
              <a:t>ISBN:978-951-39-9928-5</a:t>
            </a:r>
            <a:endParaRPr lang="en-GB" sz="5600" u="sng" dirty="0"/>
          </a:p>
          <a:p>
            <a:r>
              <a:rPr lang="en-GB" sz="5600" dirty="0"/>
              <a:t>FREIBERGOVÁ, Z., HLOUŠKOVÁ. L. (2025). Expected competences of career guidance practitioners in partner countries: Czech Republic, Hungary, Romania, Slovakia, Finland. Research report. Project ERASMUS+ “Central and Eastern European Guidance Association Forum” (CEEGAF). Prague</a:t>
            </a:r>
            <a:endParaRPr lang="hu-HU" sz="5600" dirty="0"/>
          </a:p>
          <a:p>
            <a:endParaRPr lang="hu-HU" dirty="0"/>
          </a:p>
        </p:txBody>
      </p:sp>
    </p:spTree>
    <p:extLst>
      <p:ext uri="{BB962C8B-B14F-4D97-AF65-F5344CB8AC3E}">
        <p14:creationId xmlns:p14="http://schemas.microsoft.com/office/powerpoint/2010/main" val="3116862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4" name="Rectangle 2063">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Cím 1">
            <a:extLst>
              <a:ext uri="{FF2B5EF4-FFF2-40B4-BE49-F238E27FC236}">
                <a16:creationId xmlns:a16="http://schemas.microsoft.com/office/drawing/2014/main" id="{55BE8E59-B022-62A1-A0EF-10193FB853F6}"/>
              </a:ext>
            </a:extLst>
          </p:cNvPr>
          <p:cNvSpPr>
            <a:spLocks noGrp="1"/>
          </p:cNvSpPr>
          <p:nvPr>
            <p:ph type="title"/>
          </p:nvPr>
        </p:nvSpPr>
        <p:spPr>
          <a:xfrm>
            <a:off x="272624" y="553451"/>
            <a:ext cx="4800600" cy="1325563"/>
          </a:xfrm>
        </p:spPr>
        <p:txBody>
          <a:bodyPr anchor="b">
            <a:normAutofit/>
          </a:bodyPr>
          <a:lstStyle/>
          <a:p>
            <a:r>
              <a:rPr lang="en-GB" dirty="0">
                <a:solidFill>
                  <a:schemeClr val="bg1"/>
                </a:solidFill>
              </a:rPr>
              <a:t>Starting points, methodology </a:t>
            </a:r>
          </a:p>
        </p:txBody>
      </p:sp>
      <p:cxnSp>
        <p:nvCxnSpPr>
          <p:cNvPr id="2066" name="Straight Connector 2065">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artalom helye 2">
            <a:extLst>
              <a:ext uri="{FF2B5EF4-FFF2-40B4-BE49-F238E27FC236}">
                <a16:creationId xmlns:a16="http://schemas.microsoft.com/office/drawing/2014/main" id="{09084E91-FF37-E273-757F-ADACB7CEA7E0}"/>
              </a:ext>
            </a:extLst>
          </p:cNvPr>
          <p:cNvSpPr>
            <a:spLocks noGrp="1"/>
          </p:cNvSpPr>
          <p:nvPr>
            <p:ph idx="1"/>
          </p:nvPr>
        </p:nvSpPr>
        <p:spPr>
          <a:xfrm>
            <a:off x="266177" y="2210481"/>
            <a:ext cx="5504503" cy="4401673"/>
          </a:xfrm>
        </p:spPr>
        <p:txBody>
          <a:bodyPr>
            <a:normAutofit fontScale="77500" lnSpcReduction="20000"/>
          </a:bodyPr>
          <a:lstStyle/>
          <a:p>
            <a:r>
              <a:rPr lang="en-GB" sz="2000" dirty="0">
                <a:solidFill>
                  <a:schemeClr val="bg1"/>
                </a:solidFill>
              </a:rPr>
              <a:t>After getting to know the Finnish framework in detail, we decided in the group of experts from the four countries to carry out the mapping exercise for each sub-area of the Finnish framework </a:t>
            </a:r>
            <a:endParaRPr lang="hu-HU" sz="2000" dirty="0">
              <a:solidFill>
                <a:schemeClr val="bg1"/>
              </a:solidFill>
            </a:endParaRPr>
          </a:p>
          <a:p>
            <a:pPr lvl="1"/>
            <a:r>
              <a:rPr lang="en-GB" sz="1600" dirty="0">
                <a:solidFill>
                  <a:schemeClr val="bg1"/>
                </a:solidFill>
              </a:rPr>
              <a:t>(i.e. the area is professionalism and its sub-areas A1 ethical competency, A2 theory and research-based competency and so on). Then we continued with section B (client work) and C (system competencies). </a:t>
            </a:r>
            <a:endParaRPr lang="hu-HU" sz="1600" dirty="0">
              <a:solidFill>
                <a:schemeClr val="bg1"/>
              </a:solidFill>
            </a:endParaRPr>
          </a:p>
          <a:p>
            <a:r>
              <a:rPr lang="en-GB" sz="2000" dirty="0">
                <a:solidFill>
                  <a:schemeClr val="bg1"/>
                </a:solidFill>
              </a:rPr>
              <a:t>We did not go into details on each sub-area of the original Finnish model because the </a:t>
            </a:r>
            <a:r>
              <a:rPr lang="en-GB" sz="2000" i="1" dirty="0">
                <a:solidFill>
                  <a:schemeClr val="bg1"/>
                </a:solidFill>
              </a:rPr>
              <a:t>protocols available from the four countries and the information extracted from the legislations did not allow </a:t>
            </a:r>
            <a:r>
              <a:rPr lang="en-GB" sz="2000" dirty="0">
                <a:solidFill>
                  <a:schemeClr val="bg1"/>
                </a:solidFill>
              </a:rPr>
              <a:t>for such a non-detailed breakdown</a:t>
            </a:r>
            <a:endParaRPr lang="hu-HU" sz="2000" dirty="0">
              <a:solidFill>
                <a:schemeClr val="bg1"/>
              </a:solidFill>
            </a:endParaRPr>
          </a:p>
          <a:p>
            <a:r>
              <a:rPr lang="en-GB" sz="2000" dirty="0">
                <a:solidFill>
                  <a:schemeClr val="bg1"/>
                </a:solidFill>
              </a:rPr>
              <a:t>English version of the Finnish National Competency Framework for Career Professionals: Assessment forms</a:t>
            </a:r>
            <a:r>
              <a:rPr lang="hu-HU" sz="2000" dirty="0">
                <a:solidFill>
                  <a:schemeClr val="bg1"/>
                </a:solidFill>
              </a:rPr>
              <a:t> plus </a:t>
            </a:r>
            <a:r>
              <a:rPr lang="hu-HU" sz="2000" b="1" dirty="0">
                <a:solidFill>
                  <a:schemeClr val="bg1"/>
                </a:solidFill>
              </a:rPr>
              <a:t>f</a:t>
            </a:r>
            <a:r>
              <a:rPr lang="en-GB" sz="2000" b="1" dirty="0">
                <a:solidFill>
                  <a:schemeClr val="bg1"/>
                </a:solidFill>
              </a:rPr>
              <a:t>our selected documents </a:t>
            </a:r>
            <a:r>
              <a:rPr lang="en-GB" sz="2000" dirty="0">
                <a:solidFill>
                  <a:schemeClr val="bg1"/>
                </a:solidFill>
              </a:rPr>
              <a:t>from CEEGAF partner countries (CZ, HU, RO, SK) were translated into English and the parts of the text of all five documents that describe the competences were analysed</a:t>
            </a:r>
            <a:endParaRPr lang="hu-HU" sz="2000" dirty="0">
              <a:solidFill>
                <a:schemeClr val="bg1"/>
              </a:solidFill>
            </a:endParaRPr>
          </a:p>
          <a:p>
            <a:r>
              <a:rPr lang="en-GB" sz="2000" dirty="0">
                <a:solidFill>
                  <a:schemeClr val="bg1"/>
                </a:solidFill>
              </a:rPr>
              <a:t>We run two evaluation cycles: </a:t>
            </a:r>
          </a:p>
          <a:p>
            <a:pPr lvl="1"/>
            <a:r>
              <a:rPr lang="en-GB" sz="1600" dirty="0">
                <a:solidFill>
                  <a:schemeClr val="bg1"/>
                </a:solidFill>
              </a:rPr>
              <a:t>The first was based on a national professional review </a:t>
            </a:r>
          </a:p>
          <a:p>
            <a:pPr lvl="1"/>
            <a:r>
              <a:rPr lang="en-GB" sz="1600" dirty="0">
                <a:solidFill>
                  <a:schemeClr val="bg1"/>
                </a:solidFill>
              </a:rPr>
              <a:t>The second was based on </a:t>
            </a:r>
            <a:r>
              <a:rPr lang="en-GB" sz="1600" dirty="0" err="1">
                <a:solidFill>
                  <a:schemeClr val="bg1"/>
                </a:solidFill>
              </a:rPr>
              <a:t>Atlas.ti</a:t>
            </a:r>
            <a:r>
              <a:rPr lang="en-GB" sz="1600" dirty="0">
                <a:solidFill>
                  <a:schemeClr val="bg1"/>
                </a:solidFill>
              </a:rPr>
              <a:t> </a:t>
            </a:r>
          </a:p>
        </p:txBody>
      </p:sp>
      <p:pic>
        <p:nvPicPr>
          <p:cNvPr id="2052" name="Picture 4" descr="National Competency Framework for Career Professionals Assessment Forms">
            <a:extLst>
              <a:ext uri="{FF2B5EF4-FFF2-40B4-BE49-F238E27FC236}">
                <a16:creationId xmlns:a16="http://schemas.microsoft.com/office/drawing/2014/main" id="{F674431C-503A-54A8-DA99-0338AB1636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02908" y="2718367"/>
            <a:ext cx="3340953" cy="33858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DF) Kompetensbeskrivning för professionella inom vägledning och  handledning: Bedömningsformulär">
            <a:extLst>
              <a:ext uri="{FF2B5EF4-FFF2-40B4-BE49-F238E27FC236}">
                <a16:creationId xmlns:a16="http://schemas.microsoft.com/office/drawing/2014/main" id="{94DAFE5D-6E17-594B-236C-0EA37C9370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36684" y="333387"/>
            <a:ext cx="2392369" cy="3385906"/>
          </a:xfrm>
          <a:prstGeom prst="rect">
            <a:avLst/>
          </a:prstGeom>
          <a:noFill/>
          <a:extLst>
            <a:ext uri="{909E8E84-426E-40DD-AFC4-6F175D3DCCD1}">
              <a14:hiddenFill xmlns:a14="http://schemas.microsoft.com/office/drawing/2010/main">
                <a:solidFill>
                  <a:srgbClr val="FFFFFF"/>
                </a:solidFill>
              </a14:hiddenFill>
            </a:ext>
          </a:extLst>
        </p:spPr>
      </p:pic>
      <p:cxnSp>
        <p:nvCxnSpPr>
          <p:cNvPr id="2068" name="Straight Connector 2067">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4" name="Picture 6" descr="Szakképzési és pályatanácsadók globális egyesülete (IAEVG) - Euroguidance  Hungary">
            <a:extLst>
              <a:ext uri="{FF2B5EF4-FFF2-40B4-BE49-F238E27FC236}">
                <a16:creationId xmlns:a16="http://schemas.microsoft.com/office/drawing/2014/main" id="{3D8EF93F-6F36-DDBE-3B1E-47C299A10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5830" y="186061"/>
            <a:ext cx="4307236" cy="159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298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595B6E28-7C7C-E724-EA89-650834397FCB}"/>
              </a:ext>
            </a:extLst>
          </p:cNvPr>
          <p:cNvSpPr>
            <a:spLocks noGrp="1"/>
          </p:cNvSpPr>
          <p:nvPr>
            <p:ph type="title"/>
          </p:nvPr>
        </p:nvSpPr>
        <p:spPr>
          <a:xfrm>
            <a:off x="630936" y="640080"/>
            <a:ext cx="4818888" cy="1481328"/>
          </a:xfrm>
        </p:spPr>
        <p:txBody>
          <a:bodyPr anchor="b">
            <a:normAutofit/>
          </a:bodyPr>
          <a:lstStyle/>
          <a:p>
            <a:r>
              <a:rPr lang="en-GB" sz="5000"/>
              <a:t>Analysed documents </a:t>
            </a:r>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rtalom helye 2">
            <a:extLst>
              <a:ext uri="{FF2B5EF4-FFF2-40B4-BE49-F238E27FC236}">
                <a16:creationId xmlns:a16="http://schemas.microsoft.com/office/drawing/2014/main" id="{CA108139-FC76-EE91-5AC5-61A381CA7924}"/>
              </a:ext>
            </a:extLst>
          </p:cNvPr>
          <p:cNvSpPr>
            <a:spLocks noGrp="1"/>
          </p:cNvSpPr>
          <p:nvPr>
            <p:ph idx="1"/>
          </p:nvPr>
        </p:nvSpPr>
        <p:spPr>
          <a:xfrm>
            <a:off x="234376" y="2715768"/>
            <a:ext cx="4818888" cy="3547872"/>
          </a:xfrm>
        </p:spPr>
        <p:txBody>
          <a:bodyPr anchor="t">
            <a:normAutofit/>
          </a:bodyPr>
          <a:lstStyle/>
          <a:p>
            <a:r>
              <a:rPr lang="en-GB" sz="1700" dirty="0"/>
              <a:t>These </a:t>
            </a:r>
            <a:r>
              <a:rPr lang="en-GB" sz="1700" b="1" i="1" dirty="0"/>
              <a:t>five sources differ significantly in their conceptual foundations</a:t>
            </a:r>
            <a:r>
              <a:rPr lang="en-GB" sz="1700" dirty="0"/>
              <a:t>, content, structure, practical application, and intended target groups. </a:t>
            </a:r>
            <a:endParaRPr lang="hu-HU" sz="1700" dirty="0"/>
          </a:p>
          <a:p>
            <a:r>
              <a:rPr lang="en-GB" sz="1700" dirty="0"/>
              <a:t> Two of them – one from </a:t>
            </a:r>
            <a:r>
              <a:rPr lang="en-GB" sz="1700" b="1" dirty="0"/>
              <a:t>Romania</a:t>
            </a:r>
            <a:r>
              <a:rPr lang="en-GB" sz="1700" dirty="0"/>
              <a:t> and one from the </a:t>
            </a:r>
            <a:r>
              <a:rPr lang="en-GB" sz="1700" b="1" dirty="0"/>
              <a:t>Czech Republic </a:t>
            </a:r>
            <a:r>
              <a:rPr lang="en-GB" sz="1700" dirty="0"/>
              <a:t>– </a:t>
            </a:r>
            <a:r>
              <a:rPr lang="en-GB" sz="1700" b="1" dirty="0"/>
              <a:t>are officially published </a:t>
            </a:r>
            <a:r>
              <a:rPr lang="en-GB" sz="1700" dirty="0"/>
              <a:t>within the </a:t>
            </a:r>
            <a:r>
              <a:rPr lang="en-GB" sz="1700" b="1" dirty="0"/>
              <a:t>national occupational classification systems</a:t>
            </a:r>
            <a:r>
              <a:rPr lang="en-GB" sz="1700" dirty="0"/>
              <a:t>. </a:t>
            </a:r>
            <a:endParaRPr lang="hu-HU" sz="1700" dirty="0"/>
          </a:p>
          <a:p>
            <a:r>
              <a:rPr lang="en-GB" sz="1700" dirty="0"/>
              <a:t>The </a:t>
            </a:r>
            <a:r>
              <a:rPr lang="en-GB" sz="1700" b="1" dirty="0"/>
              <a:t>Slovak</a:t>
            </a:r>
            <a:r>
              <a:rPr lang="en-GB" sz="1700" dirty="0"/>
              <a:t> document is in the </a:t>
            </a:r>
            <a:r>
              <a:rPr lang="en-GB" sz="1700" b="1" dirty="0"/>
              <a:t>approval process </a:t>
            </a:r>
            <a:r>
              <a:rPr lang="en-GB" sz="1700" dirty="0"/>
              <a:t>for publication within the Slovak national occupational classification system </a:t>
            </a:r>
            <a:endParaRPr lang="hu-HU" sz="1700" dirty="0"/>
          </a:p>
          <a:p>
            <a:r>
              <a:rPr lang="en-GB" sz="1700" dirty="0"/>
              <a:t>The </a:t>
            </a:r>
            <a:r>
              <a:rPr lang="en-GB" sz="1700" b="1" dirty="0"/>
              <a:t>Hungarian</a:t>
            </a:r>
            <a:r>
              <a:rPr lang="en-GB" sz="1700" dirty="0"/>
              <a:t> document is a</a:t>
            </a:r>
            <a:r>
              <a:rPr lang="en-GB" sz="1700" b="1" dirty="0"/>
              <a:t> theoretical </a:t>
            </a:r>
            <a:r>
              <a:rPr lang="en-GB" sz="1700" dirty="0"/>
              <a:t>research document</a:t>
            </a:r>
            <a:r>
              <a:rPr lang="hu-HU" sz="1700" dirty="0"/>
              <a:t>. </a:t>
            </a:r>
            <a:endParaRPr lang="en-GB" sz="1700" dirty="0"/>
          </a:p>
        </p:txBody>
      </p:sp>
      <p:graphicFrame>
        <p:nvGraphicFramePr>
          <p:cNvPr id="4" name="Táblázat 3">
            <a:extLst>
              <a:ext uri="{FF2B5EF4-FFF2-40B4-BE49-F238E27FC236}">
                <a16:creationId xmlns:a16="http://schemas.microsoft.com/office/drawing/2014/main" id="{F187485E-2904-CE20-821F-216A7EEB5EEC}"/>
              </a:ext>
            </a:extLst>
          </p:cNvPr>
          <p:cNvGraphicFramePr>
            <a:graphicFrameLocks noGrp="1"/>
          </p:cNvGraphicFramePr>
          <p:nvPr>
            <p:extLst>
              <p:ext uri="{D42A27DB-BD31-4B8C-83A1-F6EECF244321}">
                <p14:modId xmlns:p14="http://schemas.microsoft.com/office/powerpoint/2010/main" val="644858499"/>
              </p:ext>
            </p:extLst>
          </p:nvPr>
        </p:nvGraphicFramePr>
        <p:xfrm>
          <a:off x="5162189" y="480300"/>
          <a:ext cx="6795435" cy="6067836"/>
        </p:xfrm>
        <a:graphic>
          <a:graphicData uri="http://schemas.openxmlformats.org/drawingml/2006/table">
            <a:tbl>
              <a:tblPr firstRow="1" firstCol="1" bandRow="1"/>
              <a:tblGrid>
                <a:gridCol w="279177">
                  <a:extLst>
                    <a:ext uri="{9D8B030D-6E8A-4147-A177-3AD203B41FA5}">
                      <a16:colId xmlns:a16="http://schemas.microsoft.com/office/drawing/2014/main" val="6333434"/>
                    </a:ext>
                  </a:extLst>
                </a:gridCol>
                <a:gridCol w="891051">
                  <a:extLst>
                    <a:ext uri="{9D8B030D-6E8A-4147-A177-3AD203B41FA5}">
                      <a16:colId xmlns:a16="http://schemas.microsoft.com/office/drawing/2014/main" val="3913988947"/>
                    </a:ext>
                  </a:extLst>
                </a:gridCol>
                <a:gridCol w="745815">
                  <a:extLst>
                    <a:ext uri="{9D8B030D-6E8A-4147-A177-3AD203B41FA5}">
                      <a16:colId xmlns:a16="http://schemas.microsoft.com/office/drawing/2014/main" val="1255638670"/>
                    </a:ext>
                  </a:extLst>
                </a:gridCol>
                <a:gridCol w="739090">
                  <a:extLst>
                    <a:ext uri="{9D8B030D-6E8A-4147-A177-3AD203B41FA5}">
                      <a16:colId xmlns:a16="http://schemas.microsoft.com/office/drawing/2014/main" val="3611007446"/>
                    </a:ext>
                  </a:extLst>
                </a:gridCol>
                <a:gridCol w="365242">
                  <a:extLst>
                    <a:ext uri="{9D8B030D-6E8A-4147-A177-3AD203B41FA5}">
                      <a16:colId xmlns:a16="http://schemas.microsoft.com/office/drawing/2014/main" val="3827257090"/>
                    </a:ext>
                  </a:extLst>
                </a:gridCol>
                <a:gridCol w="435171">
                  <a:extLst>
                    <a:ext uri="{9D8B030D-6E8A-4147-A177-3AD203B41FA5}">
                      <a16:colId xmlns:a16="http://schemas.microsoft.com/office/drawing/2014/main" val="613042191"/>
                    </a:ext>
                  </a:extLst>
                </a:gridCol>
                <a:gridCol w="3339889">
                  <a:extLst>
                    <a:ext uri="{9D8B030D-6E8A-4147-A177-3AD203B41FA5}">
                      <a16:colId xmlns:a16="http://schemas.microsoft.com/office/drawing/2014/main" val="1999187096"/>
                    </a:ext>
                  </a:extLst>
                </a:gridCol>
              </a:tblGrid>
              <a:tr h="615338">
                <a:tc>
                  <a:txBody>
                    <a:bodyPr/>
                    <a:lstStyle/>
                    <a:p>
                      <a:pPr algn="ctr" fontAlgn="ctr">
                        <a:lnSpc>
                          <a:spcPct val="115000"/>
                        </a:lnSpc>
                        <a:buNone/>
                      </a:pPr>
                      <a:r>
                        <a:rPr lang="en-GB" sz="1200" b="1"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l" fontAlgn="ctr">
                        <a:lnSpc>
                          <a:spcPct val="115000"/>
                        </a:lnSpc>
                        <a:buNone/>
                      </a:pPr>
                      <a:r>
                        <a:rPr lang="en-GB" sz="1200" b="1"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Country (abbreviation)</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l" fontAlgn="ctr">
                        <a:lnSpc>
                          <a:spcPct val="115000"/>
                        </a:lnSpc>
                        <a:buNone/>
                      </a:pPr>
                      <a:r>
                        <a:rPr lang="en-GB" sz="12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Title in English &amp; code</a:t>
                      </a:r>
                      <a:endParaRPr lang="en-GB" sz="2400" b="0" i="0" u="none" strike="noStrike" dirty="0">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l" fontAlgn="ctr">
                        <a:lnSpc>
                          <a:spcPct val="115000"/>
                        </a:lnSpc>
                        <a:buNone/>
                      </a:pPr>
                      <a:r>
                        <a:rPr lang="en-GB" sz="12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Publisher</a:t>
                      </a:r>
                      <a:endParaRPr lang="en-GB" sz="2400" b="0" i="0" u="none" strike="noStrike" dirty="0">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lnSpc>
                          <a:spcPct val="115000"/>
                        </a:lnSpc>
                        <a:buNone/>
                      </a:pPr>
                      <a:r>
                        <a:rPr lang="en-GB" sz="1200" b="1"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Year</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lnSpc>
                          <a:spcPct val="115000"/>
                        </a:lnSpc>
                        <a:buNone/>
                      </a:pPr>
                      <a:r>
                        <a:rPr lang="en-GB" sz="1200" b="1"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pages</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l" fontAlgn="ctr">
                        <a:lnSpc>
                          <a:spcPct val="115000"/>
                        </a:lnSpc>
                        <a:buNone/>
                      </a:pPr>
                      <a:r>
                        <a:rPr lang="en-GB" sz="1200" b="1"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web link</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013302292"/>
                  </a:ext>
                </a:extLst>
              </a:tr>
              <a:tr h="742768">
                <a:tc>
                  <a:txBody>
                    <a:bodyPr/>
                    <a:lstStyle/>
                    <a:p>
                      <a:pPr algn="ctr"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l"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Czech Republic (CZ)</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Career Advisor</a:t>
                      </a:r>
                      <a:endParaRPr lang="en-GB" sz="2400" b="0" i="0" u="none" strike="noStrike">
                        <a:effectLst/>
                        <a:latin typeface="Arial" panose="020B0604020202020204" pitchFamily="34" charset="0"/>
                      </a:endParaRPr>
                    </a:p>
                    <a:p>
                      <a:pPr algn="l"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(code: 75-004-R)</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National qualification framework (NSK)</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2022</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https://www.narodnikvalifikace.cz/en-US/qualification-1538</a:t>
                      </a:r>
                      <a:endParaRPr lang="en-GB" sz="2400" b="0" i="0" u="none" strike="noStrike">
                        <a:effectLst/>
                        <a:latin typeface="Arial" panose="020B0604020202020204" pitchFamily="34" charset="0"/>
                      </a:endParaRPr>
                    </a:p>
                  </a:txBody>
                  <a:tcPr marL="12099" marR="12099" marT="64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2649104"/>
                  </a:ext>
                </a:extLst>
              </a:tr>
              <a:tr h="1268420">
                <a:tc>
                  <a:txBody>
                    <a:bodyPr/>
                    <a:lstStyle/>
                    <a:p>
                      <a:pPr algn="ctr"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l"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Finland (FI)</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buNone/>
                      </a:pPr>
                      <a:r>
                        <a:rPr lang="en-GB" sz="11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National Competency Framework for Career Professionals : Assessment Forms</a:t>
                      </a:r>
                      <a:endParaRPr lang="en-GB" sz="2400" b="0" i="0" u="none" strike="noStrike" dirty="0">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Finnish Institute for Educational Research Reports and Working Papers</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buNone/>
                      </a:pPr>
                      <a:r>
                        <a:rPr lang="en-GB" sz="11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https://jyx.jyu.fi/jyx/Record/jyx_123456789_93089</a:t>
                      </a:r>
                      <a:endParaRPr lang="en-GB" sz="2400" b="0" i="0" u="none" strike="noStrike" dirty="0">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8734603"/>
                  </a:ext>
                </a:extLst>
              </a:tr>
              <a:tr h="1268420">
                <a:tc>
                  <a:txBody>
                    <a:bodyPr/>
                    <a:lstStyle/>
                    <a:p>
                      <a:pPr algn="ctr"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l"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Hungary (HU)</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Professional service protocol for further education and career guidance</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Educatio Társadalmi Szolgáltató Nonprofit Kft., Budapest</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2015</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https://www.oktatas.hu/pub_bin/dload/kozoktatas/pedagogiai_szakszolgalat/tovabbtanulasi-palyavalasztasi-tanacsadas-szakszolgalati-protokoll.pdf</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0862332"/>
                  </a:ext>
                </a:extLst>
              </a:tr>
              <a:tr h="917986">
                <a:tc>
                  <a:txBody>
                    <a:bodyPr/>
                    <a:lstStyle/>
                    <a:p>
                      <a:pPr algn="ctr"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l"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Romania (RO)</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Career guidance counsellor (code: 242306)</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Classification of occupations in Romania (COR)</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2025</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https://www.rubinian.com/cor_6_ocupatia_detalii.php?id=242306</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9655044"/>
                  </a:ext>
                </a:extLst>
              </a:tr>
              <a:tr h="742768">
                <a:tc>
                  <a:txBody>
                    <a:bodyPr/>
                    <a:lstStyle/>
                    <a:p>
                      <a:pPr algn="ctr"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l"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Slovakia (SK)</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Career counsellor in adult education</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National occupational framework (NSK)</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2025</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buNone/>
                      </a:pPr>
                      <a:r>
                        <a:rPr lang="en-GB"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GB" sz="2400" b="0" i="0" u="none" strike="noStrike">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buNone/>
                      </a:pPr>
                      <a:r>
                        <a:rPr lang="en-GB" sz="11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https://www.sustavapovolani.sk</a:t>
                      </a:r>
                      <a:endParaRPr lang="en-GB" sz="2400" b="0" i="0" u="none" strike="noStrike" dirty="0">
                        <a:effectLst/>
                        <a:latin typeface="Arial" panose="020B0604020202020204" pitchFamily="34" charset="0"/>
                      </a:endParaRPr>
                    </a:p>
                  </a:txBody>
                  <a:tcPr marL="12099" marR="12099" marT="64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8691970"/>
                  </a:ext>
                </a:extLst>
              </a:tr>
            </a:tbl>
          </a:graphicData>
        </a:graphic>
      </p:graphicFrame>
    </p:spTree>
    <p:extLst>
      <p:ext uri="{BB962C8B-B14F-4D97-AF65-F5344CB8AC3E}">
        <p14:creationId xmlns:p14="http://schemas.microsoft.com/office/powerpoint/2010/main" val="2576776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288A6CA-2794-0D1F-AB5D-84292CF84E25}"/>
              </a:ext>
            </a:extLst>
          </p:cNvPr>
          <p:cNvSpPr>
            <a:spLocks noGrp="1"/>
          </p:cNvSpPr>
          <p:nvPr>
            <p:ph type="title"/>
          </p:nvPr>
        </p:nvSpPr>
        <p:spPr/>
        <p:txBody>
          <a:bodyPr>
            <a:normAutofit fontScale="90000"/>
          </a:bodyPr>
          <a:lstStyle/>
          <a:p>
            <a:r>
              <a:rPr lang="en-GB" b="1" dirty="0" err="1"/>
              <a:t>Atlas.ti</a:t>
            </a:r>
            <a:r>
              <a:rPr lang="en-GB" b="1" dirty="0"/>
              <a:t> – software used for qualitative analysis</a:t>
            </a:r>
            <a:br>
              <a:rPr lang="hu-HU" b="1" dirty="0"/>
            </a:br>
            <a:endParaRPr lang="hu-HU" dirty="0"/>
          </a:p>
        </p:txBody>
      </p:sp>
      <p:graphicFrame>
        <p:nvGraphicFramePr>
          <p:cNvPr id="8" name="Tartalom helye 2">
            <a:extLst>
              <a:ext uri="{FF2B5EF4-FFF2-40B4-BE49-F238E27FC236}">
                <a16:creationId xmlns:a16="http://schemas.microsoft.com/office/drawing/2014/main" id="{D08A75D9-43A4-2CDC-CCFC-3164187A6892}"/>
              </a:ext>
            </a:extLst>
          </p:cNvPr>
          <p:cNvGraphicFramePr>
            <a:graphicFrameLocks noGrp="1"/>
          </p:cNvGraphicFramePr>
          <p:nvPr>
            <p:ph idx="1"/>
            <p:extLst>
              <p:ext uri="{D42A27DB-BD31-4B8C-83A1-F6EECF244321}">
                <p14:modId xmlns:p14="http://schemas.microsoft.com/office/powerpoint/2010/main" val="3490142829"/>
              </p:ext>
            </p:extLst>
          </p:nvPr>
        </p:nvGraphicFramePr>
        <p:xfrm>
          <a:off x="232902" y="1690688"/>
          <a:ext cx="446335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Obrázek 572894501" descr="Obsah obrázku řada/pruh, diagram, Vykreslený graf, rukopis&#10;&#10;Obsah generovaný pomocí AI může být nesprávný.">
            <a:extLst>
              <a:ext uri="{FF2B5EF4-FFF2-40B4-BE49-F238E27FC236}">
                <a16:creationId xmlns:a16="http://schemas.microsoft.com/office/drawing/2014/main" id="{8266D991-63EE-01A6-E273-3D24C7E09517}"/>
              </a:ext>
            </a:extLst>
          </p:cNvPr>
          <p:cNvPicPr>
            <a:picLocks noChangeAspect="1"/>
          </p:cNvPicPr>
          <p:nvPr/>
        </p:nvPicPr>
        <p:blipFill>
          <a:blip r:embed="rId7"/>
          <a:stretch>
            <a:fillRect/>
          </a:stretch>
        </p:blipFill>
        <p:spPr>
          <a:xfrm>
            <a:off x="4721143" y="2516863"/>
            <a:ext cx="7403435" cy="4092167"/>
          </a:xfrm>
          <a:prstGeom prst="rect">
            <a:avLst/>
          </a:prstGeom>
        </p:spPr>
      </p:pic>
      <p:sp>
        <p:nvSpPr>
          <p:cNvPr id="7" name="Szövegdoboz 6">
            <a:extLst>
              <a:ext uri="{FF2B5EF4-FFF2-40B4-BE49-F238E27FC236}">
                <a16:creationId xmlns:a16="http://schemas.microsoft.com/office/drawing/2014/main" id="{0944A457-58A4-45EE-79C2-4D7D7516739B}"/>
              </a:ext>
            </a:extLst>
          </p:cNvPr>
          <p:cNvSpPr txBox="1"/>
          <p:nvPr/>
        </p:nvSpPr>
        <p:spPr>
          <a:xfrm>
            <a:off x="4970352" y="2077532"/>
            <a:ext cx="7202806" cy="584775"/>
          </a:xfrm>
          <a:prstGeom prst="rect">
            <a:avLst/>
          </a:prstGeom>
          <a:noFill/>
        </p:spPr>
        <p:txBody>
          <a:bodyPr wrap="none" rtlCol="0">
            <a:spAutoFit/>
          </a:bodyPr>
          <a:lstStyle/>
          <a:p>
            <a:r>
              <a:rPr lang="en-GB" sz="1400" b="1" dirty="0"/>
              <a:t>Graph No. 1: Number of coded text segment in thematic groups &amp; analysed documents</a:t>
            </a:r>
            <a:endParaRPr lang="hu-HU" sz="1400" b="1" dirty="0"/>
          </a:p>
          <a:p>
            <a:endParaRPr lang="hu-HU" dirty="0"/>
          </a:p>
        </p:txBody>
      </p:sp>
    </p:spTree>
    <p:extLst>
      <p:ext uri="{BB962C8B-B14F-4D97-AF65-F5344CB8AC3E}">
        <p14:creationId xmlns:p14="http://schemas.microsoft.com/office/powerpoint/2010/main" val="2534552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790BF43-31BC-0CF2-5C93-C5F076DB2B63}"/>
              </a:ext>
            </a:extLst>
          </p:cNvPr>
          <p:cNvSpPr>
            <a:spLocks noGrp="1"/>
          </p:cNvSpPr>
          <p:nvPr>
            <p:ph type="title"/>
          </p:nvPr>
        </p:nvSpPr>
        <p:spPr>
          <a:xfrm>
            <a:off x="394581" y="365125"/>
            <a:ext cx="4829269" cy="1325563"/>
          </a:xfrm>
        </p:spPr>
        <p:txBody>
          <a:bodyPr>
            <a:normAutofit fontScale="90000"/>
          </a:bodyPr>
          <a:lstStyle/>
          <a:p>
            <a:r>
              <a:rPr lang="cs-CZ" dirty="0"/>
              <a:t>Thematic code groups (in alphabetical order)</a:t>
            </a:r>
            <a:endParaRPr lang="hu-HU" dirty="0"/>
          </a:p>
        </p:txBody>
      </p:sp>
      <p:graphicFrame>
        <p:nvGraphicFramePr>
          <p:cNvPr id="4" name="Tartalom helye 3">
            <a:extLst>
              <a:ext uri="{FF2B5EF4-FFF2-40B4-BE49-F238E27FC236}">
                <a16:creationId xmlns:a16="http://schemas.microsoft.com/office/drawing/2014/main" id="{EC3E5843-8938-63B8-17D7-387028001352}"/>
              </a:ext>
            </a:extLst>
          </p:cNvPr>
          <p:cNvGraphicFramePr>
            <a:graphicFrameLocks noGrp="1"/>
          </p:cNvGraphicFramePr>
          <p:nvPr>
            <p:ph idx="1"/>
            <p:extLst>
              <p:ext uri="{D42A27DB-BD31-4B8C-83A1-F6EECF244321}">
                <p14:modId xmlns:p14="http://schemas.microsoft.com/office/powerpoint/2010/main" val="2585358749"/>
              </p:ext>
            </p:extLst>
          </p:nvPr>
        </p:nvGraphicFramePr>
        <p:xfrm>
          <a:off x="5223850" y="365125"/>
          <a:ext cx="6572816" cy="6183507"/>
        </p:xfrm>
        <a:graphic>
          <a:graphicData uri="http://schemas.openxmlformats.org/drawingml/2006/table">
            <a:tbl>
              <a:tblPr/>
              <a:tblGrid>
                <a:gridCol w="320885">
                  <a:extLst>
                    <a:ext uri="{9D8B030D-6E8A-4147-A177-3AD203B41FA5}">
                      <a16:colId xmlns:a16="http://schemas.microsoft.com/office/drawing/2014/main" val="4111617173"/>
                    </a:ext>
                  </a:extLst>
                </a:gridCol>
                <a:gridCol w="5045942">
                  <a:extLst>
                    <a:ext uri="{9D8B030D-6E8A-4147-A177-3AD203B41FA5}">
                      <a16:colId xmlns:a16="http://schemas.microsoft.com/office/drawing/2014/main" val="3979712279"/>
                    </a:ext>
                  </a:extLst>
                </a:gridCol>
                <a:gridCol w="1205989">
                  <a:extLst>
                    <a:ext uri="{9D8B030D-6E8A-4147-A177-3AD203B41FA5}">
                      <a16:colId xmlns:a16="http://schemas.microsoft.com/office/drawing/2014/main" val="1857381206"/>
                    </a:ext>
                  </a:extLst>
                </a:gridCol>
              </a:tblGrid>
              <a:tr h="434448">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No</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b="1">
                          <a:solidFill>
                            <a:srgbClr val="000000"/>
                          </a:solidFill>
                          <a:effectLst/>
                          <a:latin typeface="Calibri" panose="020F0502020204030204" pitchFamily="34" charset="0"/>
                          <a:ea typeface="Batang" panose="02030600000101010101" pitchFamily="18" charset="-127"/>
                          <a:cs typeface="Calibri" panose="020F0502020204030204" pitchFamily="34" charset="0"/>
                        </a:rPr>
                        <a:t>Thematic code groups</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buNone/>
                      </a:pPr>
                      <a:r>
                        <a:rPr lang="en-GB" sz="900" b="1">
                          <a:solidFill>
                            <a:srgbClr val="000000"/>
                          </a:solidFill>
                          <a:effectLst/>
                          <a:latin typeface="Calibri" panose="020F0502020204030204" pitchFamily="34" charset="0"/>
                          <a:ea typeface="Batang" panose="02030600000101010101" pitchFamily="18" charset="-127"/>
                          <a:cs typeface="Calibri" panose="020F0502020204030204" pitchFamily="34" charset="0"/>
                        </a:rPr>
                        <a:t>Number of codes</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440630728"/>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administrative and management of CG services</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12</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3065996"/>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2</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career guidance theories &amp; research</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5</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7525899"/>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3</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dirty="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career information</a:t>
                      </a:r>
                      <a:endParaRPr lang="hu-HU" sz="1000" dirty="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15</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6155318"/>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4</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CG programs (plan, develop, test, implement)</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4</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8505955"/>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5</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client´s assessment</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16</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6195776"/>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6</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client´s competencies development</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12</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1338562"/>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7</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client´s decision making</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6</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3235938"/>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8</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communication with clients</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11</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7615493"/>
                  </a:ext>
                </a:extLst>
              </a:tr>
              <a:tr h="434448">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9</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counsellor´s professionality in counselling and facilitating</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19</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7903490"/>
                  </a:ext>
                </a:extLst>
              </a:tr>
              <a:tr h="434448">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10</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counsellor´s self-reflection and professional development</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4</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8633165"/>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11</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ethical practice</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3</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5690920"/>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12</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evaluation of CG services</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3</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6647326"/>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13</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general CG model</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12</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1089757"/>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14</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group career guidance</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5</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2010757"/>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15</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individual CG</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7</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4970474"/>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16</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innovation of CG services</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5</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3529117"/>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17</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job search process</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5</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1806879"/>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18</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legislation practice</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5</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4476084"/>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19</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liaison relation with clients</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3</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0675263"/>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20</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lifelong learning &amp; lifelong career guidance</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5</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887907"/>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21</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national career guidance system</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3</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4514919"/>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22</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networking &amp; cooperation</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3</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6707991"/>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23</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use diagnostics in CG</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9</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6887185"/>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24</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 use of digital technology</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900">
                          <a:solidFill>
                            <a:srgbClr val="000000"/>
                          </a:solidFill>
                          <a:effectLst/>
                          <a:latin typeface="Calibri" panose="020F0502020204030204" pitchFamily="34" charset="0"/>
                          <a:ea typeface="Batang" panose="02030600000101010101" pitchFamily="18" charset="-127"/>
                          <a:cs typeface="Calibri" panose="020F0502020204030204" pitchFamily="34" charset="0"/>
                        </a:rPr>
                        <a:t>3</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2873563"/>
                  </a:ext>
                </a:extLst>
              </a:tr>
              <a:tr h="212181">
                <a:tc>
                  <a:txBody>
                    <a:bodyPr/>
                    <a:lstStyle/>
                    <a:p>
                      <a:pPr algn="ctr">
                        <a:lnSpc>
                          <a:spcPct val="115000"/>
                        </a:lnSpc>
                        <a:buNone/>
                      </a:pPr>
                      <a:r>
                        <a:rPr lang="en-GB" sz="700" b="1">
                          <a:solidFill>
                            <a:srgbClr val="000000"/>
                          </a:solidFill>
                          <a:effectLst/>
                          <a:latin typeface="Calibri" panose="020F0502020204030204" pitchFamily="34" charset="0"/>
                          <a:ea typeface="Batang" panose="02030600000101010101" pitchFamily="18" charset="-127"/>
                          <a:cs typeface="Calibri" panose="020F0502020204030204" pitchFamily="34" charset="0"/>
                        </a:rPr>
                        <a:t> </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900" b="1">
                          <a:solidFill>
                            <a:srgbClr val="000000"/>
                          </a:solidFill>
                          <a:effectLst/>
                          <a:latin typeface="Calibri" panose="020F0502020204030204" pitchFamily="34" charset="0"/>
                          <a:ea typeface="Batang" panose="02030600000101010101" pitchFamily="18" charset="-127"/>
                          <a:cs typeface="Calibri" panose="020F0502020204030204" pitchFamily="34" charset="0"/>
                        </a:rPr>
                        <a:t>Total number of codes</a:t>
                      </a:r>
                      <a:endParaRPr lang="hu-HU" sz="100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buNone/>
                      </a:pPr>
                      <a:r>
                        <a:rPr lang="en-GB" sz="900" b="1" dirty="0">
                          <a:solidFill>
                            <a:srgbClr val="000000"/>
                          </a:solidFill>
                          <a:effectLst/>
                          <a:latin typeface="Calibri" panose="020F0502020204030204" pitchFamily="34" charset="0"/>
                          <a:ea typeface="Batang" panose="02030600000101010101" pitchFamily="18" charset="-127"/>
                          <a:cs typeface="Calibri" panose="020F0502020204030204" pitchFamily="34" charset="0"/>
                        </a:rPr>
                        <a:t>175</a:t>
                      </a:r>
                      <a:endParaRPr lang="hu-HU" sz="1000" dirty="0">
                        <a:effectLst/>
                        <a:latin typeface="Calibri" panose="020F0502020204030204" pitchFamily="34" charset="0"/>
                        <a:ea typeface="Batang" panose="02030600000101010101" pitchFamily="18" charset="-127"/>
                        <a:cs typeface="Times New Roman" panose="02020603050405020304" pitchFamily="18" charset="0"/>
                      </a:endParaRPr>
                    </a:p>
                  </a:txBody>
                  <a:tcPr marL="55693" marR="55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769462672"/>
                  </a:ext>
                </a:extLst>
              </a:tr>
            </a:tbl>
          </a:graphicData>
        </a:graphic>
      </p:graphicFrame>
    </p:spTree>
    <p:extLst>
      <p:ext uri="{BB962C8B-B14F-4D97-AF65-F5344CB8AC3E}">
        <p14:creationId xmlns:p14="http://schemas.microsoft.com/office/powerpoint/2010/main" val="2592503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EE46C54-22D4-A6A8-2215-0305A56B317D}"/>
              </a:ext>
            </a:extLst>
          </p:cNvPr>
          <p:cNvSpPr>
            <a:spLocks noGrp="1"/>
          </p:cNvSpPr>
          <p:nvPr>
            <p:ph type="title"/>
          </p:nvPr>
        </p:nvSpPr>
        <p:spPr>
          <a:xfrm>
            <a:off x="231618" y="500063"/>
            <a:ext cx="3788121" cy="1325563"/>
          </a:xfrm>
        </p:spPr>
        <p:txBody>
          <a:bodyPr>
            <a:noAutofit/>
          </a:bodyPr>
          <a:lstStyle/>
          <a:p>
            <a:r>
              <a:rPr lang="en-GB" sz="2800" b="1" dirty="0"/>
              <a:t>Tab No.  3: Number of text segments encoded with one of the 175 codes </a:t>
            </a:r>
            <a:endParaRPr lang="hu-HU" sz="2800" b="1" dirty="0"/>
          </a:p>
        </p:txBody>
      </p:sp>
      <p:graphicFrame>
        <p:nvGraphicFramePr>
          <p:cNvPr id="4" name="Tartalom helye 3">
            <a:extLst>
              <a:ext uri="{FF2B5EF4-FFF2-40B4-BE49-F238E27FC236}">
                <a16:creationId xmlns:a16="http://schemas.microsoft.com/office/drawing/2014/main" id="{613D21DC-1464-149B-956A-F1560C6AAD64}"/>
              </a:ext>
            </a:extLst>
          </p:cNvPr>
          <p:cNvGraphicFramePr>
            <a:graphicFrameLocks noGrp="1"/>
          </p:cNvGraphicFramePr>
          <p:nvPr>
            <p:ph idx="1"/>
            <p:extLst>
              <p:ext uri="{D42A27DB-BD31-4B8C-83A1-F6EECF244321}">
                <p14:modId xmlns:p14="http://schemas.microsoft.com/office/powerpoint/2010/main" val="2614576742"/>
              </p:ext>
            </p:extLst>
          </p:nvPr>
        </p:nvGraphicFramePr>
        <p:xfrm>
          <a:off x="4436199" y="500063"/>
          <a:ext cx="6853475" cy="6138910"/>
        </p:xfrm>
        <a:graphic>
          <a:graphicData uri="http://schemas.openxmlformats.org/drawingml/2006/table">
            <a:tbl>
              <a:tblPr/>
              <a:tblGrid>
                <a:gridCol w="488007">
                  <a:extLst>
                    <a:ext uri="{9D8B030D-6E8A-4147-A177-3AD203B41FA5}">
                      <a16:colId xmlns:a16="http://schemas.microsoft.com/office/drawing/2014/main" val="1349572737"/>
                    </a:ext>
                  </a:extLst>
                </a:gridCol>
                <a:gridCol w="3436713">
                  <a:extLst>
                    <a:ext uri="{9D8B030D-6E8A-4147-A177-3AD203B41FA5}">
                      <a16:colId xmlns:a16="http://schemas.microsoft.com/office/drawing/2014/main" val="1572067902"/>
                    </a:ext>
                  </a:extLst>
                </a:gridCol>
                <a:gridCol w="488007">
                  <a:extLst>
                    <a:ext uri="{9D8B030D-6E8A-4147-A177-3AD203B41FA5}">
                      <a16:colId xmlns:a16="http://schemas.microsoft.com/office/drawing/2014/main" val="2714594385"/>
                    </a:ext>
                  </a:extLst>
                </a:gridCol>
                <a:gridCol w="488007">
                  <a:extLst>
                    <a:ext uri="{9D8B030D-6E8A-4147-A177-3AD203B41FA5}">
                      <a16:colId xmlns:a16="http://schemas.microsoft.com/office/drawing/2014/main" val="1919048750"/>
                    </a:ext>
                  </a:extLst>
                </a:gridCol>
                <a:gridCol w="488007">
                  <a:extLst>
                    <a:ext uri="{9D8B030D-6E8A-4147-A177-3AD203B41FA5}">
                      <a16:colId xmlns:a16="http://schemas.microsoft.com/office/drawing/2014/main" val="2646899299"/>
                    </a:ext>
                  </a:extLst>
                </a:gridCol>
                <a:gridCol w="488007">
                  <a:extLst>
                    <a:ext uri="{9D8B030D-6E8A-4147-A177-3AD203B41FA5}">
                      <a16:colId xmlns:a16="http://schemas.microsoft.com/office/drawing/2014/main" val="2189999915"/>
                    </a:ext>
                  </a:extLst>
                </a:gridCol>
                <a:gridCol w="471622">
                  <a:extLst>
                    <a:ext uri="{9D8B030D-6E8A-4147-A177-3AD203B41FA5}">
                      <a16:colId xmlns:a16="http://schemas.microsoft.com/office/drawing/2014/main" val="510623112"/>
                    </a:ext>
                  </a:extLst>
                </a:gridCol>
                <a:gridCol w="505105">
                  <a:extLst>
                    <a:ext uri="{9D8B030D-6E8A-4147-A177-3AD203B41FA5}">
                      <a16:colId xmlns:a16="http://schemas.microsoft.com/office/drawing/2014/main" val="3219978919"/>
                    </a:ext>
                  </a:extLst>
                </a:gridCol>
              </a:tblGrid>
              <a:tr h="212892">
                <a:tc rowSpan="2">
                  <a:txBody>
                    <a:bodyPr/>
                    <a:lstStyle/>
                    <a:p>
                      <a:pPr algn="ctr">
                        <a:lnSpc>
                          <a:spcPct val="115000"/>
                        </a:lnSpc>
                        <a:buNone/>
                      </a:pPr>
                      <a:r>
                        <a:rPr lang="en-GB" sz="1100" b="1">
                          <a:solidFill>
                            <a:srgbClr val="000000"/>
                          </a:solidFill>
                          <a:effectLst/>
                          <a:latin typeface="Calibri" panose="020F0502020204030204" pitchFamily="34" charset="0"/>
                          <a:ea typeface="Batang" panose="02030600000101010101" pitchFamily="18" charset="-127"/>
                          <a:cs typeface="Calibri" panose="020F0502020204030204" pitchFamily="34" charset="0"/>
                        </a:rPr>
                        <a:t>No</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rowSpan="2">
                  <a:txBody>
                    <a:bodyPr/>
                    <a:lstStyle/>
                    <a:p>
                      <a:pP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Thematic code group (in alphabetical order)</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p>
                      <a:pP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Competencies related to:</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5">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Number of quotation</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rowSpan="2">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Sum</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170945468"/>
                  </a:ext>
                </a:extLst>
              </a:tr>
              <a:tr h="212892">
                <a:tc vMerge="1">
                  <a:txBody>
                    <a:bodyPr/>
                    <a:lstStyle/>
                    <a:p>
                      <a:endParaRPr lang="hu-HU"/>
                    </a:p>
                  </a:txBody>
                  <a:tcPr/>
                </a:tc>
                <a:tc vMerge="1">
                  <a:txBody>
                    <a:bodyPr/>
                    <a:lstStyle/>
                    <a:p>
                      <a:endParaRPr lang="hu-HU"/>
                    </a:p>
                  </a:txBody>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CZ</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FI</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HU</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RO</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SK</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endParaRPr lang="hu-HU"/>
                    </a:p>
                  </a:txBody>
                  <a:tcPr/>
                </a:tc>
                <a:extLst>
                  <a:ext uri="{0D108BD9-81ED-4DB2-BD59-A6C34878D82A}">
                    <a16:rowId xmlns:a16="http://schemas.microsoft.com/office/drawing/2014/main" val="227918265"/>
                  </a:ext>
                </a:extLst>
              </a:tr>
              <a:tr h="212892">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administrative and management of CG services</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6</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23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894965316"/>
                  </a:ext>
                </a:extLst>
              </a:tr>
              <a:tr h="212892">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dirty="0">
                          <a:solidFill>
                            <a:srgbClr val="000000"/>
                          </a:solidFill>
                          <a:effectLst/>
                          <a:latin typeface="Calibri" panose="020F0502020204030204" pitchFamily="34" charset="0"/>
                          <a:ea typeface="Batang" panose="02030600000101010101" pitchFamily="18" charset="-127"/>
                          <a:cs typeface="Calibri" panose="020F0502020204030204" pitchFamily="34" charset="0"/>
                        </a:rPr>
                        <a:t>career guidance theories &amp; research</a:t>
                      </a:r>
                      <a:endParaRPr lang="hu-HU"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7</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0</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755824514"/>
                  </a:ext>
                </a:extLst>
              </a:tr>
              <a:tr h="212892">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dirty="0">
                          <a:solidFill>
                            <a:srgbClr val="FF0000"/>
                          </a:solidFill>
                          <a:effectLst/>
                          <a:latin typeface="Calibri" panose="020F0502020204030204" pitchFamily="34" charset="0"/>
                          <a:ea typeface="Batang" panose="02030600000101010101" pitchFamily="18" charset="-127"/>
                          <a:cs typeface="Calibri" panose="020F0502020204030204" pitchFamily="34" charset="0"/>
                        </a:rPr>
                        <a:t>career information</a:t>
                      </a:r>
                      <a:endParaRPr lang="hu-HU" sz="1600" dirty="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FF0000"/>
                          </a:solidFill>
                          <a:effectLst/>
                          <a:latin typeface="Calibri" panose="020F0502020204030204" pitchFamily="34" charset="0"/>
                          <a:ea typeface="Batang" panose="02030600000101010101" pitchFamily="18" charset="-127"/>
                          <a:cs typeface="Calibri" panose="020F0502020204030204" pitchFamily="34" charset="0"/>
                        </a:rPr>
                        <a:t>8</a:t>
                      </a:r>
                      <a:endParaRPr lang="hu-HU" sz="160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dirty="0">
                          <a:solidFill>
                            <a:srgbClr val="FF0000"/>
                          </a:solidFill>
                          <a:effectLst/>
                          <a:latin typeface="Calibri" panose="020F0502020204030204" pitchFamily="34" charset="0"/>
                          <a:ea typeface="Batang" panose="02030600000101010101" pitchFamily="18" charset="-127"/>
                          <a:cs typeface="Calibri" panose="020F0502020204030204" pitchFamily="34" charset="0"/>
                        </a:rPr>
                        <a:t>2</a:t>
                      </a:r>
                      <a:endParaRPr lang="hu-HU" sz="1600" dirty="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dirty="0">
                          <a:solidFill>
                            <a:srgbClr val="FF0000"/>
                          </a:solidFill>
                          <a:effectLst/>
                          <a:latin typeface="Calibri" panose="020F0502020204030204" pitchFamily="34" charset="0"/>
                          <a:ea typeface="Batang" panose="02030600000101010101" pitchFamily="18" charset="-127"/>
                          <a:cs typeface="Calibri" panose="020F0502020204030204" pitchFamily="34" charset="0"/>
                        </a:rPr>
                        <a:t>3</a:t>
                      </a:r>
                      <a:endParaRPr lang="hu-HU" sz="1600" dirty="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dirty="0">
                          <a:solidFill>
                            <a:srgbClr val="FF0000"/>
                          </a:solidFill>
                          <a:effectLst/>
                          <a:latin typeface="Calibri" panose="020F0502020204030204" pitchFamily="34" charset="0"/>
                          <a:ea typeface="Batang" panose="02030600000101010101" pitchFamily="18" charset="-127"/>
                          <a:cs typeface="Calibri" panose="020F0502020204030204" pitchFamily="34" charset="0"/>
                        </a:rPr>
                        <a:t>13</a:t>
                      </a:r>
                      <a:endParaRPr lang="hu-HU" sz="1600" dirty="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dirty="0">
                          <a:solidFill>
                            <a:srgbClr val="FF0000"/>
                          </a:solidFill>
                          <a:effectLst/>
                          <a:latin typeface="Calibri" panose="020F0502020204030204" pitchFamily="34" charset="0"/>
                          <a:ea typeface="Batang" panose="02030600000101010101" pitchFamily="18" charset="-127"/>
                          <a:cs typeface="Calibri" panose="020F0502020204030204" pitchFamily="34" charset="0"/>
                        </a:rPr>
                        <a:t>12</a:t>
                      </a:r>
                      <a:endParaRPr lang="hu-HU" sz="1600" dirty="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dirty="0">
                          <a:solidFill>
                            <a:srgbClr val="FF0000"/>
                          </a:solidFill>
                          <a:effectLst/>
                          <a:latin typeface="Calibri" panose="020F0502020204030204" pitchFamily="34" charset="0"/>
                          <a:ea typeface="Batang" panose="02030600000101010101" pitchFamily="18" charset="-127"/>
                          <a:cs typeface="Calibri" panose="020F0502020204030204" pitchFamily="34" charset="0"/>
                        </a:rPr>
                        <a:t>38</a:t>
                      </a:r>
                      <a:endParaRPr lang="hu-HU" sz="1600" dirty="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579703123"/>
                  </a:ext>
                </a:extLst>
              </a:tr>
              <a:tr h="212892">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4</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CG programs (plan, develop, test, implement)</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5</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419889514"/>
                  </a:ext>
                </a:extLst>
              </a:tr>
              <a:tr h="212892">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5</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dirty="0">
                          <a:solidFill>
                            <a:srgbClr val="FF0000"/>
                          </a:solidFill>
                          <a:effectLst/>
                          <a:latin typeface="Calibri" panose="020F0502020204030204" pitchFamily="34" charset="0"/>
                          <a:ea typeface="Batang" panose="02030600000101010101" pitchFamily="18" charset="-127"/>
                          <a:cs typeface="Calibri" panose="020F0502020204030204" pitchFamily="34" charset="0"/>
                        </a:rPr>
                        <a:t>client´s assessment</a:t>
                      </a:r>
                      <a:endParaRPr lang="hu-HU" sz="1600" dirty="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dirty="0">
                          <a:solidFill>
                            <a:srgbClr val="FF0000"/>
                          </a:solidFill>
                          <a:effectLst/>
                          <a:latin typeface="Calibri" panose="020F0502020204030204" pitchFamily="34" charset="0"/>
                          <a:ea typeface="Batang" panose="02030600000101010101" pitchFamily="18" charset="-127"/>
                          <a:cs typeface="Calibri" panose="020F0502020204030204" pitchFamily="34" charset="0"/>
                        </a:rPr>
                        <a:t>4</a:t>
                      </a:r>
                      <a:endParaRPr lang="hu-HU" sz="1600" dirty="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dirty="0">
                          <a:solidFill>
                            <a:srgbClr val="FF0000"/>
                          </a:solidFill>
                          <a:effectLst/>
                          <a:latin typeface="Calibri" panose="020F0502020204030204" pitchFamily="34" charset="0"/>
                          <a:ea typeface="Batang" panose="02030600000101010101" pitchFamily="18" charset="-127"/>
                          <a:cs typeface="Calibri" panose="020F0502020204030204" pitchFamily="34" charset="0"/>
                        </a:rPr>
                        <a:t>2</a:t>
                      </a:r>
                      <a:endParaRPr lang="hu-HU" sz="1600" dirty="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dirty="0">
                          <a:solidFill>
                            <a:srgbClr val="FF0000"/>
                          </a:solidFill>
                          <a:effectLst/>
                          <a:latin typeface="Calibri" panose="020F0502020204030204" pitchFamily="34" charset="0"/>
                          <a:ea typeface="Batang" panose="02030600000101010101" pitchFamily="18" charset="-127"/>
                          <a:cs typeface="Calibri" panose="020F0502020204030204" pitchFamily="34" charset="0"/>
                        </a:rPr>
                        <a:t>14</a:t>
                      </a:r>
                      <a:endParaRPr lang="hu-HU" sz="1600" dirty="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dirty="0">
                          <a:solidFill>
                            <a:srgbClr val="FF0000"/>
                          </a:solidFill>
                          <a:effectLst/>
                          <a:latin typeface="Calibri" panose="020F0502020204030204" pitchFamily="34" charset="0"/>
                          <a:ea typeface="Batang" panose="02030600000101010101" pitchFamily="18" charset="-127"/>
                          <a:cs typeface="Calibri" panose="020F0502020204030204" pitchFamily="34" charset="0"/>
                        </a:rPr>
                        <a:t>18</a:t>
                      </a:r>
                      <a:endParaRPr lang="hu-HU" sz="1600" dirty="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dirty="0">
                          <a:solidFill>
                            <a:srgbClr val="FF0000"/>
                          </a:solidFill>
                          <a:effectLst/>
                          <a:latin typeface="Calibri" panose="020F0502020204030204" pitchFamily="34" charset="0"/>
                          <a:ea typeface="Batang" panose="02030600000101010101" pitchFamily="18" charset="-127"/>
                          <a:cs typeface="Calibri" panose="020F0502020204030204" pitchFamily="34" charset="0"/>
                        </a:rPr>
                        <a:t>2</a:t>
                      </a:r>
                      <a:endParaRPr lang="hu-HU" sz="1600" dirty="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dirty="0">
                          <a:solidFill>
                            <a:srgbClr val="FF0000"/>
                          </a:solidFill>
                          <a:effectLst/>
                          <a:latin typeface="Calibri" panose="020F0502020204030204" pitchFamily="34" charset="0"/>
                          <a:ea typeface="Batang" panose="02030600000101010101" pitchFamily="18" charset="-127"/>
                          <a:cs typeface="Calibri" panose="020F0502020204030204" pitchFamily="34" charset="0"/>
                        </a:rPr>
                        <a:t>40</a:t>
                      </a:r>
                      <a:endParaRPr lang="hu-HU" sz="1600" dirty="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900258587"/>
                  </a:ext>
                </a:extLst>
              </a:tr>
              <a:tr h="212892">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6</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client´s competencies development</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9</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9</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25</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506853420"/>
                  </a:ext>
                </a:extLst>
              </a:tr>
              <a:tr h="212892">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7</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client´s decision making</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9</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15</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53993206"/>
                  </a:ext>
                </a:extLst>
              </a:tr>
              <a:tr h="212892">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8</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communication with clients</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9</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4</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4</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21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527301854"/>
                  </a:ext>
                </a:extLst>
              </a:tr>
              <a:tr h="393336">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9</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dirty="0">
                          <a:solidFill>
                            <a:srgbClr val="FF0000"/>
                          </a:solidFill>
                          <a:effectLst/>
                          <a:latin typeface="Calibri" panose="020F0502020204030204" pitchFamily="34" charset="0"/>
                          <a:ea typeface="Batang" panose="02030600000101010101" pitchFamily="18" charset="-127"/>
                          <a:cs typeface="Calibri" panose="020F0502020204030204" pitchFamily="34" charset="0"/>
                        </a:rPr>
                        <a:t>counsellor´s professionality in counselling and facilitating</a:t>
                      </a:r>
                      <a:endParaRPr lang="hu-HU" sz="1600" dirty="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dirty="0">
                          <a:solidFill>
                            <a:srgbClr val="FF0000"/>
                          </a:solidFill>
                          <a:effectLst/>
                          <a:latin typeface="Calibri" panose="020F0502020204030204" pitchFamily="34" charset="0"/>
                          <a:ea typeface="Batang" panose="02030600000101010101" pitchFamily="18" charset="-127"/>
                          <a:cs typeface="Calibri" panose="020F0502020204030204" pitchFamily="34" charset="0"/>
                        </a:rPr>
                        <a:t>6</a:t>
                      </a:r>
                      <a:endParaRPr lang="hu-HU" sz="1600" dirty="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dirty="0">
                          <a:solidFill>
                            <a:srgbClr val="FF0000"/>
                          </a:solidFill>
                          <a:effectLst/>
                          <a:latin typeface="Calibri" panose="020F0502020204030204" pitchFamily="34" charset="0"/>
                          <a:ea typeface="Batang" panose="02030600000101010101" pitchFamily="18" charset="-127"/>
                          <a:cs typeface="Calibri" panose="020F0502020204030204" pitchFamily="34" charset="0"/>
                        </a:rPr>
                        <a:t>9</a:t>
                      </a:r>
                      <a:endParaRPr lang="hu-HU" sz="1600" dirty="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dirty="0">
                          <a:solidFill>
                            <a:srgbClr val="FF0000"/>
                          </a:solidFill>
                          <a:effectLst/>
                          <a:latin typeface="Calibri" panose="020F0502020204030204" pitchFamily="34" charset="0"/>
                          <a:ea typeface="Batang" panose="02030600000101010101" pitchFamily="18" charset="-127"/>
                          <a:cs typeface="Calibri" panose="020F0502020204030204" pitchFamily="34" charset="0"/>
                        </a:rPr>
                        <a:t>3</a:t>
                      </a:r>
                      <a:endParaRPr lang="hu-HU" sz="1600" dirty="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dirty="0">
                          <a:solidFill>
                            <a:srgbClr val="FF0000"/>
                          </a:solidFill>
                          <a:effectLst/>
                          <a:latin typeface="Calibri" panose="020F0502020204030204" pitchFamily="34" charset="0"/>
                          <a:ea typeface="Batang" panose="02030600000101010101" pitchFamily="18" charset="-127"/>
                          <a:cs typeface="Calibri" panose="020F0502020204030204" pitchFamily="34" charset="0"/>
                        </a:rPr>
                        <a:t>3</a:t>
                      </a:r>
                      <a:endParaRPr lang="hu-HU" sz="1600" dirty="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dirty="0">
                          <a:solidFill>
                            <a:srgbClr val="FF0000"/>
                          </a:solidFill>
                          <a:effectLst/>
                          <a:latin typeface="Calibri" panose="020F0502020204030204" pitchFamily="34" charset="0"/>
                          <a:ea typeface="Batang" panose="02030600000101010101" pitchFamily="18" charset="-127"/>
                          <a:cs typeface="Calibri" panose="020F0502020204030204" pitchFamily="34" charset="0"/>
                        </a:rPr>
                        <a:t>16</a:t>
                      </a:r>
                      <a:endParaRPr lang="hu-HU" sz="1600" dirty="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dirty="0">
                          <a:solidFill>
                            <a:srgbClr val="FF0000"/>
                          </a:solidFill>
                          <a:effectLst/>
                          <a:latin typeface="Calibri" panose="020F0502020204030204" pitchFamily="34" charset="0"/>
                          <a:ea typeface="Batang" panose="02030600000101010101" pitchFamily="18" charset="-127"/>
                          <a:cs typeface="Calibri" panose="020F0502020204030204" pitchFamily="34" charset="0"/>
                        </a:rPr>
                        <a:t>37</a:t>
                      </a:r>
                      <a:endParaRPr lang="hu-HU" sz="1600" dirty="0">
                        <a:solidFill>
                          <a:srgbClr val="FF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555397759"/>
                  </a:ext>
                </a:extLst>
              </a:tr>
              <a:tr h="393336">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10</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counsellor´s self-reflection and professional development</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4</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0</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9</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322572525"/>
                  </a:ext>
                </a:extLst>
              </a:tr>
              <a:tr h="212892">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ethical practice</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0</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4</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226995791"/>
                  </a:ext>
                </a:extLst>
              </a:tr>
              <a:tr h="212892">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12</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evaluation of CG services</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0</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0</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4</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157708943"/>
                  </a:ext>
                </a:extLst>
              </a:tr>
              <a:tr h="212892">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general CG model</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0</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4</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17</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104889105"/>
                  </a:ext>
                </a:extLst>
              </a:tr>
              <a:tr h="212892">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14</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group career guidance</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8</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0</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0</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150750803"/>
                  </a:ext>
                </a:extLst>
              </a:tr>
              <a:tr h="212892">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15</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individual CG</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5</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964806029"/>
                  </a:ext>
                </a:extLst>
              </a:tr>
              <a:tr h="212892">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16</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innovation of CG services</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0</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6</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556533068"/>
                  </a:ext>
                </a:extLst>
              </a:tr>
              <a:tr h="212892">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17</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job search process</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4</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0</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6</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22</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59246484"/>
                  </a:ext>
                </a:extLst>
              </a:tr>
              <a:tr h="212892">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18</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legislation practice</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4</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4</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0</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4</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563072934"/>
                  </a:ext>
                </a:extLst>
              </a:tr>
              <a:tr h="212892">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19</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liaison relation with clients</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7</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12</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651739727"/>
                  </a:ext>
                </a:extLst>
              </a:tr>
              <a:tr h="212892">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20</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lifelong learning &amp; lifelong career guidance</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4</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4</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766811825"/>
                  </a:ext>
                </a:extLst>
              </a:tr>
              <a:tr h="212892">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national career guidance system</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6</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0</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0</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8</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314624000"/>
                  </a:ext>
                </a:extLst>
              </a:tr>
              <a:tr h="212892">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22</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networking &amp; cooperation</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6</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14</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4040152106"/>
                  </a:ext>
                </a:extLst>
              </a:tr>
              <a:tr h="212892">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use diagnostics in CG</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10</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0</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4</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19</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144913957"/>
                  </a:ext>
                </a:extLst>
              </a:tr>
              <a:tr h="212892">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24</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use of digital technology</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0</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1</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a:solidFill>
                            <a:srgbClr val="000000"/>
                          </a:solidFill>
                          <a:effectLst/>
                          <a:latin typeface="Calibri" panose="020F0502020204030204" pitchFamily="34" charset="0"/>
                          <a:ea typeface="Batang" panose="02030600000101010101" pitchFamily="18" charset="-127"/>
                          <a:cs typeface="Calibri" panose="020F0502020204030204" pitchFamily="34" charset="0"/>
                        </a:rPr>
                        <a:t>2</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7</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027222519"/>
                  </a:ext>
                </a:extLst>
              </a:tr>
              <a:tr h="212892">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 </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Sum</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98</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58</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65</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80</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buNone/>
                      </a:pPr>
                      <a:r>
                        <a:rPr lang="en-GB" sz="1200" b="1">
                          <a:solidFill>
                            <a:srgbClr val="000000"/>
                          </a:solidFill>
                          <a:effectLst/>
                          <a:latin typeface="Calibri" panose="020F0502020204030204" pitchFamily="34" charset="0"/>
                          <a:ea typeface="Batang" panose="02030600000101010101" pitchFamily="18" charset="-127"/>
                          <a:cs typeface="Calibri" panose="020F0502020204030204" pitchFamily="34" charset="0"/>
                        </a:rPr>
                        <a:t>103</a:t>
                      </a:r>
                      <a:endParaRPr lang="hu-HU" sz="160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buNone/>
                      </a:pPr>
                      <a:r>
                        <a:rPr lang="en-GB" sz="1200" b="1" dirty="0">
                          <a:solidFill>
                            <a:srgbClr val="000000"/>
                          </a:solidFill>
                          <a:effectLst/>
                          <a:latin typeface="Calibri" panose="020F0502020204030204" pitchFamily="34" charset="0"/>
                          <a:ea typeface="Batang" panose="02030600000101010101" pitchFamily="18" charset="-127"/>
                          <a:cs typeface="Calibri" panose="020F0502020204030204" pitchFamily="34" charset="0"/>
                        </a:rPr>
                        <a:t>404</a:t>
                      </a:r>
                      <a:endParaRPr lang="hu-HU" sz="1600" dirty="0">
                        <a:effectLst/>
                        <a:latin typeface="Calibri" panose="020F0502020204030204" pitchFamily="34" charset="0"/>
                        <a:ea typeface="Batang" panose="02030600000101010101" pitchFamily="18" charset="-127"/>
                        <a:cs typeface="Times New Roman" panose="02020603050405020304" pitchFamily="18" charset="0"/>
                      </a:endParaRPr>
                    </a:p>
                  </a:txBody>
                  <a:tcPr marL="56473" marR="5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291558800"/>
                  </a:ext>
                </a:extLst>
              </a:tr>
            </a:tbl>
          </a:graphicData>
        </a:graphic>
      </p:graphicFrame>
    </p:spTree>
    <p:extLst>
      <p:ext uri="{BB962C8B-B14F-4D97-AF65-F5344CB8AC3E}">
        <p14:creationId xmlns:p14="http://schemas.microsoft.com/office/powerpoint/2010/main" val="1598297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FEF20200-D3B1-2E84-D75F-C1D7651FFA18}"/>
              </a:ext>
            </a:extLst>
          </p:cNvPr>
          <p:cNvSpPr>
            <a:spLocks noGrp="1"/>
          </p:cNvSpPr>
          <p:nvPr>
            <p:ph type="title"/>
          </p:nvPr>
        </p:nvSpPr>
        <p:spPr>
          <a:xfrm>
            <a:off x="640080" y="325369"/>
            <a:ext cx="4368602" cy="1956841"/>
          </a:xfrm>
        </p:spPr>
        <p:txBody>
          <a:bodyPr anchor="b">
            <a:normAutofit/>
          </a:bodyPr>
          <a:lstStyle/>
          <a:p>
            <a:r>
              <a:rPr lang="hu-HU" sz="5400" dirty="0"/>
              <a:t>A </a:t>
            </a:r>
            <a:r>
              <a:rPr lang="hu-HU" sz="5400" dirty="0" err="1"/>
              <a:t>detalied</a:t>
            </a:r>
            <a:r>
              <a:rPr lang="hu-HU" sz="5400" dirty="0"/>
              <a:t> </a:t>
            </a:r>
            <a:r>
              <a:rPr lang="hu-HU" sz="5400" dirty="0" err="1"/>
              <a:t>example</a:t>
            </a:r>
            <a:r>
              <a:rPr lang="hu-HU" sz="5400" dirty="0"/>
              <a:t> </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rtalom helye 2">
            <a:extLst>
              <a:ext uri="{FF2B5EF4-FFF2-40B4-BE49-F238E27FC236}">
                <a16:creationId xmlns:a16="http://schemas.microsoft.com/office/drawing/2014/main" id="{F3769FE0-35EE-15CE-36D4-8EF8B1E31A11}"/>
              </a:ext>
            </a:extLst>
          </p:cNvPr>
          <p:cNvSpPr>
            <a:spLocks noGrp="1"/>
          </p:cNvSpPr>
          <p:nvPr>
            <p:ph idx="1"/>
          </p:nvPr>
        </p:nvSpPr>
        <p:spPr>
          <a:xfrm>
            <a:off x="640080" y="2872899"/>
            <a:ext cx="4243589" cy="3320668"/>
          </a:xfrm>
        </p:spPr>
        <p:txBody>
          <a:bodyPr>
            <a:normAutofit/>
          </a:bodyPr>
          <a:lstStyle/>
          <a:p>
            <a:pPr marL="0" indent="0">
              <a:buNone/>
            </a:pPr>
            <a:r>
              <a:rPr lang="en-GB" sz="2200" b="1"/>
              <a:t>Graph No. 3: Number of coded text segments in clusters</a:t>
            </a:r>
            <a:endParaRPr lang="hu-HU" sz="2200" b="1"/>
          </a:p>
          <a:p>
            <a:pPr marL="0" indent="0">
              <a:buNone/>
            </a:pPr>
            <a:r>
              <a:rPr lang="hu-HU" sz="2200"/>
              <a:t>(</a:t>
            </a:r>
            <a:r>
              <a:rPr lang="en-GB" sz="2200" b="1"/>
              <a:t>Czech document</a:t>
            </a:r>
            <a:r>
              <a:rPr lang="en-GB" sz="2200"/>
              <a:t> is quite balanced in number of codes with substantial presence in two clusters (</a:t>
            </a:r>
            <a:r>
              <a:rPr lang="en-GB" sz="2200" i="1"/>
              <a:t>face-to-face client-oriented competences</a:t>
            </a:r>
            <a:r>
              <a:rPr lang="en-GB" sz="2200"/>
              <a:t> and </a:t>
            </a:r>
            <a:r>
              <a:rPr lang="en-GB" sz="2200" i="1"/>
              <a:t>counsellor’s core professional competences</a:t>
            </a:r>
            <a:r>
              <a:rPr lang="en-GB" sz="2200"/>
              <a:t>)</a:t>
            </a:r>
            <a:endParaRPr lang="hu-HU" sz="2200"/>
          </a:p>
        </p:txBody>
      </p:sp>
      <p:pic>
        <p:nvPicPr>
          <p:cNvPr id="4" name="Obrázek 12" descr="A képen diagram, sor, szöveg látható&#10;&#10;Előfordulhat, hogy a mesterséges intelligencia által létrehozott tartalom helytelen.">
            <a:extLst>
              <a:ext uri="{FF2B5EF4-FFF2-40B4-BE49-F238E27FC236}">
                <a16:creationId xmlns:a16="http://schemas.microsoft.com/office/drawing/2014/main" id="{135E12FF-F49C-D752-C816-BED674AC684A}"/>
              </a:ext>
            </a:extLst>
          </p:cNvPr>
          <p:cNvPicPr>
            <a:picLocks noChangeAspect="1"/>
          </p:cNvPicPr>
          <p:nvPr/>
        </p:nvPicPr>
        <p:blipFill>
          <a:blip r:embed="rId2"/>
          <a:srcRect l="100" r="7571" b="4"/>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23830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ím 1">
            <a:extLst>
              <a:ext uri="{FF2B5EF4-FFF2-40B4-BE49-F238E27FC236}">
                <a16:creationId xmlns:a16="http://schemas.microsoft.com/office/drawing/2014/main" id="{3D9D47E8-033A-DFBE-D727-44EB201D2E8B}"/>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1600" b="1" kern="1200">
                <a:solidFill>
                  <a:schemeClr val="tx1"/>
                </a:solidFill>
                <a:latin typeface="+mj-lt"/>
                <a:ea typeface="+mj-ea"/>
                <a:cs typeface="+mj-cs"/>
              </a:rPr>
              <a:t>Graph No. 4: Cluster “Counsellor’s core professional competences” – number of codes occurrence in 10 thematic groups</a:t>
            </a:r>
            <a:br>
              <a:rPr lang="en-US" sz="1600" b="1" kern="1200">
                <a:solidFill>
                  <a:schemeClr val="tx1"/>
                </a:solidFill>
                <a:latin typeface="+mj-lt"/>
                <a:ea typeface="+mj-ea"/>
                <a:cs typeface="+mj-cs"/>
              </a:rPr>
            </a:br>
            <a:endParaRPr lang="en-US" sz="1600" kern="1200">
              <a:solidFill>
                <a:schemeClr val="tx1"/>
              </a:solidFill>
              <a:latin typeface="+mj-lt"/>
              <a:ea typeface="+mj-ea"/>
              <a:cs typeface="+mj-cs"/>
            </a:endParaRPr>
          </a:p>
        </p:txBody>
      </p:sp>
      <p:sp>
        <p:nvSpPr>
          <p:cNvPr id="13" name="Rectangle: Rounded Corners 1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Obrázek 5" descr="Obsah obrázku řada/pruh, Vykreslený graf, diagram, snímek obrazovky&#10;&#10;Obsah generovaný pomocí AI může být nesprávný.">
            <a:extLst>
              <a:ext uri="{FF2B5EF4-FFF2-40B4-BE49-F238E27FC236}">
                <a16:creationId xmlns:a16="http://schemas.microsoft.com/office/drawing/2014/main" id="{43B51572-E7CB-5961-5119-7B85DE12FD2A}"/>
              </a:ext>
            </a:extLst>
          </p:cNvPr>
          <p:cNvPicPr>
            <a:picLocks noGrp="1" noChangeAspect="1"/>
          </p:cNvPicPr>
          <p:nvPr>
            <p:ph idx="1"/>
          </p:nvPr>
        </p:nvPicPr>
        <p:blipFill>
          <a:blip r:embed="rId2"/>
          <a:stretch>
            <a:fillRect/>
          </a:stretch>
        </p:blipFill>
        <p:spPr>
          <a:xfrm>
            <a:off x="385572" y="2260471"/>
            <a:ext cx="11420856" cy="3854537"/>
          </a:xfrm>
          <a:prstGeom prst="rect">
            <a:avLst/>
          </a:prstGeom>
        </p:spPr>
      </p:pic>
    </p:spTree>
    <p:extLst>
      <p:ext uri="{BB962C8B-B14F-4D97-AF65-F5344CB8AC3E}">
        <p14:creationId xmlns:p14="http://schemas.microsoft.com/office/powerpoint/2010/main" val="3231060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ím 1">
            <a:extLst>
              <a:ext uri="{FF2B5EF4-FFF2-40B4-BE49-F238E27FC236}">
                <a16:creationId xmlns:a16="http://schemas.microsoft.com/office/drawing/2014/main" id="{8A2C86DA-E5D0-A3D1-FF89-33BBB911929B}"/>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1600" b="1" kern="1200">
                <a:solidFill>
                  <a:schemeClr val="tx1"/>
                </a:solidFill>
                <a:latin typeface="+mj-lt"/>
                <a:ea typeface="+mj-ea"/>
                <a:cs typeface="+mj-cs"/>
              </a:rPr>
              <a:t>Graph No. 6: Cluster “Face-to-face client-oriented competences” – number of codes occurrence in 8 thematic groups</a:t>
            </a:r>
            <a:br>
              <a:rPr lang="en-US" sz="1600" b="1" kern="1200">
                <a:solidFill>
                  <a:schemeClr val="tx1"/>
                </a:solidFill>
                <a:latin typeface="+mj-lt"/>
                <a:ea typeface="+mj-ea"/>
                <a:cs typeface="+mj-cs"/>
              </a:rPr>
            </a:br>
            <a:endParaRPr lang="en-US" sz="1600" kern="1200">
              <a:solidFill>
                <a:schemeClr val="tx1"/>
              </a:solidFill>
              <a:latin typeface="+mj-lt"/>
              <a:ea typeface="+mj-ea"/>
              <a:cs typeface="+mj-cs"/>
            </a:endParaRPr>
          </a:p>
        </p:txBody>
      </p:sp>
      <p:sp>
        <p:nvSpPr>
          <p:cNvPr id="13" name="Rectangle: Rounded Corners 1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Obrázek 2" descr="Obsah obrázku řada/pruh, diagram, Vykreslený graf, snímek obrazovky&#10;&#10;Obsah generovaný pomocí AI může být nesprávný.">
            <a:extLst>
              <a:ext uri="{FF2B5EF4-FFF2-40B4-BE49-F238E27FC236}">
                <a16:creationId xmlns:a16="http://schemas.microsoft.com/office/drawing/2014/main" id="{C899CDD4-2EAD-EDCD-3E16-3EC5C7E86278}"/>
              </a:ext>
            </a:extLst>
          </p:cNvPr>
          <p:cNvPicPr>
            <a:picLocks noGrp="1" noChangeAspect="1"/>
          </p:cNvPicPr>
          <p:nvPr>
            <p:ph idx="1"/>
          </p:nvPr>
        </p:nvPicPr>
        <p:blipFill>
          <a:blip r:embed="rId2"/>
          <a:stretch>
            <a:fillRect/>
          </a:stretch>
        </p:blipFill>
        <p:spPr>
          <a:xfrm>
            <a:off x="385572" y="2260471"/>
            <a:ext cx="11420856" cy="3854537"/>
          </a:xfrm>
          <a:prstGeom prst="rect">
            <a:avLst/>
          </a:prstGeom>
        </p:spPr>
      </p:pic>
    </p:spTree>
    <p:extLst>
      <p:ext uri="{BB962C8B-B14F-4D97-AF65-F5344CB8AC3E}">
        <p14:creationId xmlns:p14="http://schemas.microsoft.com/office/powerpoint/2010/main" val="3752295715"/>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169</TotalTime>
  <Words>2089</Words>
  <Application>Microsoft Office PowerPoint</Application>
  <PresentationFormat>Szélesvásznú</PresentationFormat>
  <Paragraphs>385</Paragraphs>
  <Slides>13</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13</vt:i4>
      </vt:variant>
    </vt:vector>
  </HeadingPairs>
  <TitlesOfParts>
    <vt:vector size="18" baseType="lpstr">
      <vt:lpstr>Aptos</vt:lpstr>
      <vt:lpstr>Aptos Display</vt:lpstr>
      <vt:lpstr>Arial</vt:lpstr>
      <vt:lpstr>Calibri</vt:lpstr>
      <vt:lpstr>Office-téma</vt:lpstr>
      <vt:lpstr>Comparative review of the professional standards in Hungary, Romania, Slovakia and the Czech Republic in the field of career development: Review of the key findings </vt:lpstr>
      <vt:lpstr>Starting points, methodology </vt:lpstr>
      <vt:lpstr>Analysed documents </vt:lpstr>
      <vt:lpstr>Atlas.ti – software used for qualitative analysis </vt:lpstr>
      <vt:lpstr>Thematic code groups (in alphabetical order)</vt:lpstr>
      <vt:lpstr>Tab No.  3: Number of text segments encoded with one of the 175 codes </vt:lpstr>
      <vt:lpstr>A detalied example </vt:lpstr>
      <vt:lpstr>Graph No. 4: Cluster “Counsellor’s core professional competences” – number of codes occurrence in 10 thematic groups </vt:lpstr>
      <vt:lpstr>Graph No. 6: Cluster “Face-to-face client-oriented competences” – number of codes occurrence in 8 thematic groups </vt:lpstr>
      <vt:lpstr>Comparative analysis of national documents / example Czech v. Finnish document:  Graph No. 10: Occurrence of coded text segments in thematic groups in the Czech document     </vt:lpstr>
      <vt:lpstr>First findings</vt:lpstr>
      <vt:lpstr>Country cases by one sentence </vt:lpstr>
      <vt:lpstr>References </vt:lpstr>
    </vt:vector>
  </TitlesOfParts>
  <Company>NISZ Zrt.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Borbély-Pecze Tibor Bors Dr.</dc:creator>
  <cp:lastModifiedBy>Borbély-Pecze Tibor Bors Dr.</cp:lastModifiedBy>
  <cp:revision>37</cp:revision>
  <dcterms:created xsi:type="dcterms:W3CDTF">2026-01-12T11:20:11Z</dcterms:created>
  <dcterms:modified xsi:type="dcterms:W3CDTF">2026-01-19T09:58:13Z</dcterms:modified>
</cp:coreProperties>
</file>