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7.xml" ContentType="application/vnd.openxmlformats-officedocument.presentationml.notesSlide+xml"/>
  <Override PartName="/ppt/charts/chartEx1.xml" ContentType="application/vnd.ms-office.chartex+xml"/>
  <Override PartName="/ppt/charts/style3.xml" ContentType="application/vnd.ms-office.chartstyle+xml"/>
  <Override PartName="/ppt/charts/colors3.xml" ContentType="application/vnd.ms-office.chartcolorstyle+xml"/>
  <Override PartName="/ppt/charts/chartEx2.xml" ContentType="application/vnd.ms-office.chartex+xml"/>
  <Override PartName="/ppt/charts/style4.xml" ContentType="application/vnd.ms-office.chartstyle+xml"/>
  <Override PartName="/ppt/charts/colors4.xml" ContentType="application/vnd.ms-office.chartcolorstyl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1.xml" ContentType="application/vnd.openxmlformats-officedocument.themeOverr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2" r:id="rId3"/>
    <p:sldId id="266" r:id="rId4"/>
    <p:sldId id="265" r:id="rId5"/>
    <p:sldId id="267" r:id="rId6"/>
    <p:sldId id="259" r:id="rId7"/>
    <p:sldId id="258" r:id="rId8"/>
    <p:sldId id="257" r:id="rId9"/>
    <p:sldId id="261" r:id="rId10"/>
    <p:sldId id="269" r:id="rId11"/>
    <p:sldId id="270" r:id="rId12"/>
    <p:sldId id="272" r:id="rId13"/>
    <p:sldId id="271" r:id="rId14"/>
    <p:sldId id="273" r:id="rId15"/>
    <p:sldId id="263" r:id="rId16"/>
    <p:sldId id="274" r:id="rId17"/>
    <p:sldId id="275" r:id="rId18"/>
    <p:sldId id="264" r:id="rId19"/>
    <p:sldId id="276" r:id="rId20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81161" autoAdjust="0"/>
  </p:normalViewPr>
  <p:slideViewPr>
    <p:cSldViewPr snapToGrid="0">
      <p:cViewPr varScale="1">
        <p:scale>
          <a:sx n="85" d="100"/>
          <a:sy n="85" d="100"/>
        </p:scale>
        <p:origin x="90" y="3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3168" y="3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duka\Desktop\MTMI%20erd%20kutatas\MTMI_summary%20prob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duka\Desktop\MTMI%20erd%20kutatas\MTMI_summary%20prob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duka\Desktop\MTMI%20erd%20kutatas\MTMI_summary%20proba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duka\Desktop\MTMI%20erd%20kutatas\MTMI_summary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duka\Desktop\MTMI%20erd%20kutatas\MTMI_summary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duka\Desktop\MTMI%20erd%20kutatas\MTMI_summary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duka\Desktop\MTMI%20erd%20kutatas\MTMI_summary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package" Target="../embeddings/Microsoft_Excel_Worksheet.xlsx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oleObject" Target="file:///C:\Users\Iduka\Desktop\MTMI%20erd%20kutatas\MTMI_summary%20proba.xlsx" TargetMode="External"/></Relationships>
</file>

<file path=ppt/charts/_rels/chartEx2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microsoft.com/office/2011/relationships/chartStyle" Target="style4.xml"/><Relationship Id="rId1" Type="http://schemas.openxmlformats.org/officeDocument/2006/relationships/oleObject" Target="file:///C:\Users\Iduka\Desktop\MTMI%20erd%20kutatas\MTMI_summary%20prob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6409971111484805E-2"/>
          <c:y val="0.11524061661030793"/>
          <c:w val="0.87745698757679735"/>
          <c:h val="0.4375792393410383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'Mentett erdmenyek'!$B$4</c:f>
              <c:strCache>
                <c:ptCount val="1"/>
                <c:pt idx="0">
                  <c:v>11.-12. évfolyam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'Mentett erdmenyek'!$C$2:$J$3</c:f>
              <c:strCache>
                <c:ptCount val="8"/>
                <c:pt idx="0">
                  <c:v>8 általános</c:v>
                </c:pt>
                <c:pt idx="1">
                  <c:v>szakmunkás bizonyítvány</c:v>
                </c:pt>
                <c:pt idx="2">
                  <c:v>érettségi</c:v>
                </c:pt>
                <c:pt idx="3">
                  <c:v>érettségi és szakma</c:v>
                </c:pt>
                <c:pt idx="4">
                  <c:v>főiskolai/egyetemi diploma</c:v>
                </c:pt>
                <c:pt idx="5">
                  <c:v>nem tudom</c:v>
                </c:pt>
                <c:pt idx="6">
                  <c:v>N/A</c:v>
                </c:pt>
                <c:pt idx="7">
                  <c:v>Grand Total</c:v>
                </c:pt>
              </c:strCache>
            </c:strRef>
          </c:cat>
          <c:val>
            <c:numRef>
              <c:f>'Mentett erdmenyek'!$C$4:$J$4</c:f>
              <c:numCache>
                <c:formatCode>0.00%</c:formatCode>
                <c:ptCount val="8"/>
                <c:pt idx="0">
                  <c:v>2.4691358024691357E-2</c:v>
                </c:pt>
                <c:pt idx="1">
                  <c:v>0.12345679012345678</c:v>
                </c:pt>
                <c:pt idx="2">
                  <c:v>0.1111111111111111</c:v>
                </c:pt>
                <c:pt idx="3">
                  <c:v>0.27160493827160492</c:v>
                </c:pt>
                <c:pt idx="4">
                  <c:v>0.43209876543209874</c:v>
                </c:pt>
                <c:pt idx="5">
                  <c:v>2.4691358024691357E-2</c:v>
                </c:pt>
                <c:pt idx="6">
                  <c:v>1.2345679012345678E-2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E3-44F2-BE5F-32FD2F612820}"/>
            </c:ext>
          </c:extLst>
        </c:ser>
        <c:ser>
          <c:idx val="1"/>
          <c:order val="1"/>
          <c:tx>
            <c:strRef>
              <c:f>'Mentett erdmenyek'!$B$5</c:f>
              <c:strCache>
                <c:ptCount val="1"/>
                <c:pt idx="0">
                  <c:v>9.-10. évfolyam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'Mentett erdmenyek'!$C$2:$J$3</c:f>
              <c:strCache>
                <c:ptCount val="8"/>
                <c:pt idx="0">
                  <c:v>8 általános</c:v>
                </c:pt>
                <c:pt idx="1">
                  <c:v>szakmunkás bizonyítvány</c:v>
                </c:pt>
                <c:pt idx="2">
                  <c:v>érettségi</c:v>
                </c:pt>
                <c:pt idx="3">
                  <c:v>érettségi és szakma</c:v>
                </c:pt>
                <c:pt idx="4">
                  <c:v>főiskolai/egyetemi diploma</c:v>
                </c:pt>
                <c:pt idx="5">
                  <c:v>nem tudom</c:v>
                </c:pt>
                <c:pt idx="6">
                  <c:v>N/A</c:v>
                </c:pt>
                <c:pt idx="7">
                  <c:v>Grand Total</c:v>
                </c:pt>
              </c:strCache>
            </c:strRef>
          </c:cat>
          <c:val>
            <c:numRef>
              <c:f>'Mentett erdmenyek'!$C$5:$J$5</c:f>
              <c:numCache>
                <c:formatCode>0.00%</c:formatCode>
                <c:ptCount val="8"/>
                <c:pt idx="0">
                  <c:v>1.9108280254777069E-2</c:v>
                </c:pt>
                <c:pt idx="1">
                  <c:v>6.3694267515923567E-2</c:v>
                </c:pt>
                <c:pt idx="2">
                  <c:v>0.11464968152866242</c:v>
                </c:pt>
                <c:pt idx="3">
                  <c:v>0.31847133757961782</c:v>
                </c:pt>
                <c:pt idx="4">
                  <c:v>0.42038216560509556</c:v>
                </c:pt>
                <c:pt idx="5">
                  <c:v>3.8216560509554139E-2</c:v>
                </c:pt>
                <c:pt idx="6">
                  <c:v>2.5477707006369428E-2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2E3-44F2-BE5F-32FD2F612820}"/>
            </c:ext>
          </c:extLst>
        </c:ser>
        <c:ser>
          <c:idx val="2"/>
          <c:order val="2"/>
          <c:tx>
            <c:strRef>
              <c:f>'Mentett erdmenyek'!$B$6</c:f>
              <c:strCache>
                <c:ptCount val="1"/>
                <c:pt idx="0">
                  <c:v>Grand Total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'Mentett erdmenyek'!$C$2:$J$3</c:f>
              <c:strCache>
                <c:ptCount val="8"/>
                <c:pt idx="0">
                  <c:v>8 általános</c:v>
                </c:pt>
                <c:pt idx="1">
                  <c:v>szakmunkás bizonyítvány</c:v>
                </c:pt>
                <c:pt idx="2">
                  <c:v>érettségi</c:v>
                </c:pt>
                <c:pt idx="3">
                  <c:v>érettségi és szakma</c:v>
                </c:pt>
                <c:pt idx="4">
                  <c:v>főiskolai/egyetemi diploma</c:v>
                </c:pt>
                <c:pt idx="5">
                  <c:v>nem tudom</c:v>
                </c:pt>
                <c:pt idx="6">
                  <c:v>N/A</c:v>
                </c:pt>
                <c:pt idx="7">
                  <c:v>Grand Total</c:v>
                </c:pt>
              </c:strCache>
            </c:strRef>
          </c:cat>
          <c:val>
            <c:numRef>
              <c:f>'Mentett erdmenyek'!$C$6:$J$6</c:f>
              <c:numCache>
                <c:formatCode>0.00%</c:formatCode>
                <c:ptCount val="8"/>
                <c:pt idx="0">
                  <c:v>2.100840336134454E-2</c:v>
                </c:pt>
                <c:pt idx="1">
                  <c:v>8.4033613445378158E-2</c:v>
                </c:pt>
                <c:pt idx="2">
                  <c:v>0.1134453781512605</c:v>
                </c:pt>
                <c:pt idx="3">
                  <c:v>0.30252100840336132</c:v>
                </c:pt>
                <c:pt idx="4">
                  <c:v>0.42436974789915966</c:v>
                </c:pt>
                <c:pt idx="5">
                  <c:v>3.3613445378151259E-2</c:v>
                </c:pt>
                <c:pt idx="6">
                  <c:v>2.100840336134454E-2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2E3-44F2-BE5F-32FD2F6128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639310639"/>
        <c:axId val="639308975"/>
      </c:barChart>
      <c:catAx>
        <c:axId val="6393106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39308975"/>
        <c:crosses val="autoZero"/>
        <c:auto val="1"/>
        <c:lblAlgn val="ctr"/>
        <c:lblOffset val="100"/>
        <c:noMultiLvlLbl val="0"/>
      </c:catAx>
      <c:valAx>
        <c:axId val="639308975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6393106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solidFill>
        <a:schemeClr val="tx2"/>
      </a:solidFill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04659314494843E-2"/>
          <c:y val="0.15679158741722513"/>
          <c:w val="0.9145776753822964"/>
          <c:h val="0.380462404613351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'Mentett erdmenyek'!$B$10</c:f>
              <c:strCache>
                <c:ptCount val="1"/>
                <c:pt idx="0">
                  <c:v>11.-12. évfolyam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'Mentett erdmenyek'!$C$8:$J$9</c:f>
              <c:strCache>
                <c:ptCount val="8"/>
                <c:pt idx="0">
                  <c:v>8 általános</c:v>
                </c:pt>
                <c:pt idx="1">
                  <c:v>szakmunkás bizonyítvány</c:v>
                </c:pt>
                <c:pt idx="2">
                  <c:v>érettségi</c:v>
                </c:pt>
                <c:pt idx="3">
                  <c:v>érettségi és szakma</c:v>
                </c:pt>
                <c:pt idx="4">
                  <c:v>főiskolai/egyetemi diploma</c:v>
                </c:pt>
                <c:pt idx="5">
                  <c:v>nem tudom</c:v>
                </c:pt>
                <c:pt idx="6">
                  <c:v>N/A</c:v>
                </c:pt>
                <c:pt idx="7">
                  <c:v>Grand Total</c:v>
                </c:pt>
              </c:strCache>
            </c:strRef>
          </c:cat>
          <c:val>
            <c:numRef>
              <c:f>'Mentett erdmenyek'!$C$10:$J$10</c:f>
              <c:numCache>
                <c:formatCode>0.00%</c:formatCode>
                <c:ptCount val="8"/>
                <c:pt idx="0">
                  <c:v>1.2345679012345678E-2</c:v>
                </c:pt>
                <c:pt idx="1">
                  <c:v>0.32098765432098764</c:v>
                </c:pt>
                <c:pt idx="2">
                  <c:v>2.4691358024691357E-2</c:v>
                </c:pt>
                <c:pt idx="3">
                  <c:v>0.30864197530864196</c:v>
                </c:pt>
                <c:pt idx="4">
                  <c:v>0.25925925925925924</c:v>
                </c:pt>
                <c:pt idx="5">
                  <c:v>6.1728395061728392E-2</c:v>
                </c:pt>
                <c:pt idx="6">
                  <c:v>1.2345679012345678E-2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07-40C9-90EF-113D33C5D656}"/>
            </c:ext>
          </c:extLst>
        </c:ser>
        <c:ser>
          <c:idx val="1"/>
          <c:order val="1"/>
          <c:tx>
            <c:strRef>
              <c:f>'Mentett erdmenyek'!$B$11</c:f>
              <c:strCache>
                <c:ptCount val="1"/>
                <c:pt idx="0">
                  <c:v>9.-10. évfolyam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'Mentett erdmenyek'!$C$8:$J$9</c:f>
              <c:strCache>
                <c:ptCount val="8"/>
                <c:pt idx="0">
                  <c:v>8 általános</c:v>
                </c:pt>
                <c:pt idx="1">
                  <c:v>szakmunkás bizonyítvány</c:v>
                </c:pt>
                <c:pt idx="2">
                  <c:v>érettségi</c:v>
                </c:pt>
                <c:pt idx="3">
                  <c:v>érettségi és szakma</c:v>
                </c:pt>
                <c:pt idx="4">
                  <c:v>főiskolai/egyetemi diploma</c:v>
                </c:pt>
                <c:pt idx="5">
                  <c:v>nem tudom</c:v>
                </c:pt>
                <c:pt idx="6">
                  <c:v>N/A</c:v>
                </c:pt>
                <c:pt idx="7">
                  <c:v>Grand Total</c:v>
                </c:pt>
              </c:strCache>
            </c:strRef>
          </c:cat>
          <c:val>
            <c:numRef>
              <c:f>'Mentett erdmenyek'!$C$11:$J$11</c:f>
              <c:numCache>
                <c:formatCode>0.00%</c:formatCode>
                <c:ptCount val="8"/>
                <c:pt idx="0">
                  <c:v>6.369426751592357E-3</c:v>
                </c:pt>
                <c:pt idx="1">
                  <c:v>0.19745222929936307</c:v>
                </c:pt>
                <c:pt idx="2">
                  <c:v>4.4585987261146494E-2</c:v>
                </c:pt>
                <c:pt idx="3">
                  <c:v>0.40127388535031849</c:v>
                </c:pt>
                <c:pt idx="4">
                  <c:v>0.28025477707006369</c:v>
                </c:pt>
                <c:pt idx="5">
                  <c:v>3.1847133757961783E-2</c:v>
                </c:pt>
                <c:pt idx="6">
                  <c:v>3.8216560509554139E-2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907-40C9-90EF-113D33C5D656}"/>
            </c:ext>
          </c:extLst>
        </c:ser>
        <c:ser>
          <c:idx val="2"/>
          <c:order val="2"/>
          <c:tx>
            <c:strRef>
              <c:f>'Mentett erdmenyek'!$B$12</c:f>
              <c:strCache>
                <c:ptCount val="1"/>
                <c:pt idx="0">
                  <c:v>Grand Total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'Mentett erdmenyek'!$C$8:$J$9</c:f>
              <c:strCache>
                <c:ptCount val="8"/>
                <c:pt idx="0">
                  <c:v>8 általános</c:v>
                </c:pt>
                <c:pt idx="1">
                  <c:v>szakmunkás bizonyítvány</c:v>
                </c:pt>
                <c:pt idx="2">
                  <c:v>érettségi</c:v>
                </c:pt>
                <c:pt idx="3">
                  <c:v>érettségi és szakma</c:v>
                </c:pt>
                <c:pt idx="4">
                  <c:v>főiskolai/egyetemi diploma</c:v>
                </c:pt>
                <c:pt idx="5">
                  <c:v>nem tudom</c:v>
                </c:pt>
                <c:pt idx="6">
                  <c:v>N/A</c:v>
                </c:pt>
                <c:pt idx="7">
                  <c:v>Grand Total</c:v>
                </c:pt>
              </c:strCache>
            </c:strRef>
          </c:cat>
          <c:val>
            <c:numRef>
              <c:f>'Mentett erdmenyek'!$C$12:$J$12</c:f>
              <c:numCache>
                <c:formatCode>0.00%</c:formatCode>
                <c:ptCount val="8"/>
                <c:pt idx="0">
                  <c:v>8.4033613445378148E-3</c:v>
                </c:pt>
                <c:pt idx="1">
                  <c:v>0.23949579831932774</c:v>
                </c:pt>
                <c:pt idx="2">
                  <c:v>3.7815126050420166E-2</c:v>
                </c:pt>
                <c:pt idx="3">
                  <c:v>0.36974789915966388</c:v>
                </c:pt>
                <c:pt idx="4">
                  <c:v>0.27310924369747897</c:v>
                </c:pt>
                <c:pt idx="5">
                  <c:v>4.2016806722689079E-2</c:v>
                </c:pt>
                <c:pt idx="6">
                  <c:v>2.9411764705882353E-2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907-40C9-90EF-113D33C5D65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793695759"/>
        <c:axId val="793706991"/>
      </c:barChart>
      <c:catAx>
        <c:axId val="79369575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93706991"/>
        <c:crosses val="autoZero"/>
        <c:auto val="1"/>
        <c:lblAlgn val="ctr"/>
        <c:lblOffset val="100"/>
        <c:noMultiLvlLbl val="0"/>
      </c:catAx>
      <c:valAx>
        <c:axId val="793706991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7936957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solidFill>
        <a:schemeClr val="tx2"/>
      </a:solidFill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ln>
                  <a:solidFill>
                    <a:schemeClr val="tx2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/>
              <a:t>Szerinted mitől függ az, hogy szeretsz egy adott tantárgyat? N=238 fő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ln>
                <a:solidFill>
                  <a:schemeClr val="tx2"/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>
        <c:manualLayout>
          <c:layoutTarget val="inner"/>
          <c:xMode val="edge"/>
          <c:yMode val="edge"/>
          <c:x val="0.46331297530116422"/>
          <c:y val="0.19042789454918788"/>
          <c:w val="0.50237616932498819"/>
          <c:h val="0.7727693398514757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'tantárgyi kedveltseg'!$A$175:$B$175</c:f>
              <c:strCache>
                <c:ptCount val="2"/>
                <c:pt idx="0">
                  <c:v>Átlag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ln>
                      <a:solidFill>
                        <a:schemeClr val="tx2"/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'tantárgyi kedveltseg'!$C$174:$AG$174</c:f>
              <c:strCache>
                <c:ptCount val="29"/>
                <c:pt idx="2">
                  <c:v>Mennyire érdekes, izgalmas</c:v>
                </c:pt>
                <c:pt idx="5">
                  <c:v>A tanár magyarázatától</c:v>
                </c:pt>
                <c:pt idx="8">
                  <c:v>A tanár személyiségétől</c:v>
                </c:pt>
                <c:pt idx="10">
                  <c:v>Igazságosan osztályozástól</c:v>
                </c:pt>
                <c:pt idx="13">
                  <c:v>Mennyit kell benne számolni</c:v>
                </c:pt>
                <c:pt idx="16">
                  <c:v>Mennyit kell benne magolni</c:v>
                </c:pt>
                <c:pt idx="19">
                  <c:v>Mennyit kell otthon tanulni, hosszú tananyagok</c:v>
                </c:pt>
                <c:pt idx="22">
                  <c:v>Könnyen meg tudom tanulni</c:v>
                </c:pt>
                <c:pt idx="25">
                  <c:v>Van értelme megtanulni, kell a továbbtanuláshoz</c:v>
                </c:pt>
                <c:pt idx="28">
                  <c:v>Lehet használni az ott kapott tudást a mindennapokban</c:v>
                </c:pt>
              </c:strCache>
            </c:strRef>
          </c:cat>
          <c:val>
            <c:numRef>
              <c:f>'tantárgyi kedveltseg'!$C$175:$AG$175</c:f>
              <c:numCache>
                <c:formatCode>General</c:formatCode>
                <c:ptCount val="31"/>
                <c:pt idx="0" formatCode="0%">
                  <c:v>0.83613445378151263</c:v>
                </c:pt>
                <c:pt idx="3" formatCode="0%">
                  <c:v>0.95378151260504207</c:v>
                </c:pt>
                <c:pt idx="6" formatCode="0%">
                  <c:v>0.96638655462184875</c:v>
                </c:pt>
                <c:pt idx="9" formatCode="0%">
                  <c:v>0.94537815126050417</c:v>
                </c:pt>
                <c:pt idx="11" formatCode="0%">
                  <c:v>0.76050420168067223</c:v>
                </c:pt>
                <c:pt idx="14" formatCode="0%">
                  <c:v>0.25210084033613445</c:v>
                </c:pt>
                <c:pt idx="17" formatCode="0%">
                  <c:v>0.50840336134453779</c:v>
                </c:pt>
                <c:pt idx="20" formatCode="0%">
                  <c:v>0.59243697478991597</c:v>
                </c:pt>
                <c:pt idx="23" formatCode="0%">
                  <c:v>0.75210084033613445</c:v>
                </c:pt>
                <c:pt idx="26" formatCode="0%">
                  <c:v>0.83193277310924374</c:v>
                </c:pt>
                <c:pt idx="29" formatCode="0%">
                  <c:v>0.8613445378151261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58-4A24-AE51-BC64B832B1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14111647"/>
        <c:axId val="714112063"/>
      </c:barChart>
      <c:catAx>
        <c:axId val="71411164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baseline="0">
                <a:ln>
                  <a:solidFill>
                    <a:schemeClr val="tx2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14112063"/>
        <c:crosses val="autoZero"/>
        <c:auto val="1"/>
        <c:lblAlgn val="ctr"/>
        <c:lblOffset val="100"/>
        <c:noMultiLvlLbl val="0"/>
      </c:catAx>
      <c:valAx>
        <c:axId val="714112063"/>
        <c:scaling>
          <c:orientation val="minMax"/>
          <c:max val="1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ln>
                  <a:solidFill>
                    <a:schemeClr val="tx2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14111647"/>
        <c:crosses val="max"/>
        <c:crossBetween val="between"/>
      </c:valAx>
      <c:spPr>
        <a:noFill/>
        <a:ln>
          <a:solidFill>
            <a:schemeClr val="tx2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n>
            <a:solidFill>
              <a:schemeClr val="tx2"/>
            </a:solidFill>
          </a:ln>
        </a:defRPr>
      </a:pPr>
      <a:endParaRPr lang="hu-H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err="1"/>
              <a:t>Érdeklődési</a:t>
            </a:r>
            <a:r>
              <a:rPr lang="en-US" sz="1600" dirty="0"/>
              <a:t> </a:t>
            </a:r>
            <a:r>
              <a:rPr lang="en-US" sz="1600" dirty="0" err="1"/>
              <a:t>terület</a:t>
            </a:r>
            <a:r>
              <a:rPr lang="en-US" sz="1600" dirty="0"/>
              <a:t> </a:t>
            </a:r>
            <a:r>
              <a:rPr lang="en-US" sz="1600" dirty="0" err="1"/>
              <a:t>átlagok</a:t>
            </a:r>
            <a:r>
              <a:rPr lang="en-US" sz="1600" dirty="0"/>
              <a:t> 11.-12. </a:t>
            </a:r>
            <a:r>
              <a:rPr lang="en-US" sz="1600" dirty="0" err="1"/>
              <a:t>évfolyam</a:t>
            </a:r>
            <a:r>
              <a:rPr lang="en-US" sz="1600" dirty="0"/>
              <a:t>, N=81 </a:t>
            </a:r>
            <a:r>
              <a:rPr lang="en-US" sz="1600" dirty="0" err="1"/>
              <a:t>fő</a:t>
            </a:r>
            <a:endParaRPr lang="en-US" sz="1600" dirty="0"/>
          </a:p>
        </c:rich>
      </c:tx>
      <c:layout>
        <c:manualLayout>
          <c:xMode val="edge"/>
          <c:yMode val="edge"/>
          <c:x val="0.32737734558961556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bar"/>
        <c:grouping val="clustered"/>
        <c:varyColors val="0"/>
        <c:ser>
          <c:idx val="1"/>
          <c:order val="1"/>
          <c:tx>
            <c:strRef>
              <c:f>Munka2!$A$3</c:f>
              <c:strCache>
                <c:ptCount val="1"/>
                <c:pt idx="0">
                  <c:v>11.-12. évfolyam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Munka2!$B$1:$Q$1</c:f>
              <c:strCache>
                <c:ptCount val="16"/>
                <c:pt idx="0">
                  <c:v>[Szabadban végzett munka - szívesen vagyok a szabadban, kirándulni, kutyát sétáltatni, vagy segíteni a kertben, udvaron.]</c:v>
                </c:pt>
                <c:pt idx="1">
                  <c:v>[Növényekkel és/vagy állatokkal foglalkozni - szívesen segítek a növények gondozásában akár a lakásban, vagy kint a kertben az ültetésben, gondozásban. Szívesen gondozom az állatokat, etetem, játszom velük, sétáltatom, tisztán tartom.]</c:v>
                </c:pt>
                <c:pt idx="2">
                  <c:v> [Emberekkel foglalkozni - szívesen vagyok együtt szabadidőmben másokkal (társakkal, barátokkal, családdal, szüleim barátaival)]</c:v>
                </c:pt>
                <c:pt idx="3">
                  <c:v> [Testi erőt igénylő munkát végezni - szívesen emelek nehezet, tartok meg tárgyakat, végzek olyan tevékenységet, amiben mozogni kell, vagy sokat állni (pl. amikor segítek otthon vagy sportolás, játék közben)]</c:v>
                </c:pt>
                <c:pt idx="4">
                  <c:v> [Rajzolni, tervezni (épületet, ruhát, gépet stb.), különböző anyagokat kreatívan alakítani]</c:v>
                </c:pt>
                <c:pt idx="5">
                  <c:v> [Kézzel, szerszámokkal dolgozni]</c:v>
                </c:pt>
                <c:pt idx="6">
                  <c:v>[Technikai, műszaki feladatokat végezni, műszaki eszközöket használni (gépek, járművek, robotok, informatika stb.)]</c:v>
                </c:pt>
                <c:pt idx="7">
                  <c:v> [Irodában dolgozni - szeretek ülve, számítógépen és papírokkal dolgozni, rendszerezni]</c:v>
                </c:pt>
                <c:pt idx="8">
                  <c:v> [Embereken segíteni (pl egészségügyi vagy szociális területen, tanácsadásban)]</c:v>
                </c:pt>
                <c:pt idx="9">
                  <c:v> [Eladni, vásárolni, kereskedni]</c:v>
                </c:pt>
                <c:pt idx="10">
                  <c:v>[Gépeket összeszerelni, javítani vagy automata gépekkel dolgozni]</c:v>
                </c:pt>
                <c:pt idx="11">
                  <c:v>[Programozni, szoftvert fejleszteni, tesztelni]</c:v>
                </c:pt>
                <c:pt idx="12">
                  <c:v>[Elektromos készülékekkel, árammal kapcsolatos tevékenységeket végezni]</c:v>
                </c:pt>
                <c:pt idx="13">
                  <c:v> [Építőiparban dolgozni, építészettel foglalkozni]</c:v>
                </c:pt>
                <c:pt idx="14">
                  <c:v> [Laboratóriumban vizsgálni, kutatni, dolgozni]</c:v>
                </c:pt>
                <c:pt idx="15">
                  <c:v> [Környezetvédelemmel, természetvédelemmel foglalkozni]</c:v>
                </c:pt>
              </c:strCache>
            </c:strRef>
          </c:cat>
          <c:val>
            <c:numRef>
              <c:f>Munka2!$B$3:$Q$3</c:f>
              <c:numCache>
                <c:formatCode>0.00</c:formatCode>
                <c:ptCount val="16"/>
                <c:pt idx="0">
                  <c:v>3.2948717948717947</c:v>
                </c:pt>
                <c:pt idx="1">
                  <c:v>2.8333333333333335</c:v>
                </c:pt>
                <c:pt idx="2">
                  <c:v>3.2435897435897436</c:v>
                </c:pt>
                <c:pt idx="3">
                  <c:v>2.6794871794871793</c:v>
                </c:pt>
                <c:pt idx="4">
                  <c:v>2.7307692307692308</c:v>
                </c:pt>
                <c:pt idx="5">
                  <c:v>2.3974358974358974</c:v>
                </c:pt>
                <c:pt idx="6">
                  <c:v>2.4805194805194803</c:v>
                </c:pt>
                <c:pt idx="7">
                  <c:v>2.3717948717948718</c:v>
                </c:pt>
                <c:pt idx="8">
                  <c:v>2.7179487179487181</c:v>
                </c:pt>
                <c:pt idx="9">
                  <c:v>2.4415584415584415</c:v>
                </c:pt>
                <c:pt idx="10">
                  <c:v>2.2435897435897436</c:v>
                </c:pt>
                <c:pt idx="11">
                  <c:v>2.2435897435897436</c:v>
                </c:pt>
                <c:pt idx="12">
                  <c:v>2.141025641025641</c:v>
                </c:pt>
                <c:pt idx="13">
                  <c:v>2.0512820512820511</c:v>
                </c:pt>
                <c:pt idx="14">
                  <c:v>2.4487179487179489</c:v>
                </c:pt>
                <c:pt idx="15">
                  <c:v>2.4871794871794872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B2-400C-A6AF-421423A3EC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0506495"/>
        <c:axId val="262256623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Munka2!$A$2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Munka2!$B$1:$Q$1</c15:sqref>
                        </c15:formulaRef>
                      </c:ext>
                    </c:extLst>
                    <c:strCache>
                      <c:ptCount val="16"/>
                      <c:pt idx="0">
                        <c:v>[Szabadban végzett munka - szívesen vagyok a szabadban, kirándulni, kutyát sétáltatni, vagy segíteni a kertben, udvaron.]</c:v>
                      </c:pt>
                      <c:pt idx="1">
                        <c:v>[Növényekkel és/vagy állatokkal foglalkozni - szívesen segítek a növények gondozásában akár a lakásban, vagy kint a kertben az ültetésben, gondozásban. Szívesen gondozom az állatokat, etetem, játszom velük, sétáltatom, tisztán tartom.]</c:v>
                      </c:pt>
                      <c:pt idx="2">
                        <c:v> [Emberekkel foglalkozni - szívesen vagyok együtt szabadidőmben másokkal (társakkal, barátokkal, családdal, szüleim barátaival)]</c:v>
                      </c:pt>
                      <c:pt idx="3">
                        <c:v> [Testi erőt igénylő munkát végezni - szívesen emelek nehezet, tartok meg tárgyakat, végzek olyan tevékenységet, amiben mozogni kell, vagy sokat állni (pl. amikor segítek otthon vagy sportolás, játék közben)]</c:v>
                      </c:pt>
                      <c:pt idx="4">
                        <c:v> [Rajzolni, tervezni (épületet, ruhát, gépet stb.), különböző anyagokat kreatívan alakítani]</c:v>
                      </c:pt>
                      <c:pt idx="5">
                        <c:v> [Kézzel, szerszámokkal dolgozni]</c:v>
                      </c:pt>
                      <c:pt idx="6">
                        <c:v>[Technikai, műszaki feladatokat végezni, műszaki eszközöket használni (gépek, járművek, robotok, informatika stb.)]</c:v>
                      </c:pt>
                      <c:pt idx="7">
                        <c:v> [Irodában dolgozni - szeretek ülve, számítógépen és papírokkal dolgozni, rendszerezni]</c:v>
                      </c:pt>
                      <c:pt idx="8">
                        <c:v> [Embereken segíteni (pl egészségügyi vagy szociális területen, tanácsadásban)]</c:v>
                      </c:pt>
                      <c:pt idx="9">
                        <c:v> [Eladni, vásárolni, kereskedni]</c:v>
                      </c:pt>
                      <c:pt idx="10">
                        <c:v>[Gépeket összeszerelni, javítani vagy automata gépekkel dolgozni]</c:v>
                      </c:pt>
                      <c:pt idx="11">
                        <c:v>[Programozni, szoftvert fejleszteni, tesztelni]</c:v>
                      </c:pt>
                      <c:pt idx="12">
                        <c:v>[Elektromos készülékekkel, árammal kapcsolatos tevékenységeket végezni]</c:v>
                      </c:pt>
                      <c:pt idx="13">
                        <c:v> [Építőiparban dolgozni, építészettel foglalkozni]</c:v>
                      </c:pt>
                      <c:pt idx="14">
                        <c:v> [Laboratóriumban vizsgálni, kutatni, dolgozni]</c:v>
                      </c:pt>
                      <c:pt idx="15">
                        <c:v> [Környezetvédelemmel, természetvédelemmel foglalkozni]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Munka2!$B$2:$Q$2</c15:sqref>
                        </c15:formulaRef>
                      </c:ext>
                    </c:extLst>
                    <c:numCache>
                      <c:formatCode>General</c:formatCode>
                      <c:ptCount val="16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A8B2-400C-A6AF-421423A3EC93}"/>
                  </c:ext>
                </c:extLst>
              </c15:ser>
            </c15:filteredBarSeries>
          </c:ext>
        </c:extLst>
      </c:barChart>
      <c:catAx>
        <c:axId val="6050649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62256623"/>
        <c:crosses val="autoZero"/>
        <c:auto val="1"/>
        <c:lblAlgn val="ctr"/>
        <c:lblOffset val="100"/>
        <c:noMultiLvlLbl val="0"/>
      </c:catAx>
      <c:valAx>
        <c:axId val="262256623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crossAx val="605064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Érdeklődési kör átlagai nemek szerinti bontásban</a:t>
            </a:r>
          </a:p>
          <a:p>
            <a:pPr>
              <a:defRPr/>
            </a:pPr>
            <a:r>
              <a:rPr lang="en-US"/>
              <a:t>11.-12. évfolyam N=81 fő </a:t>
            </a:r>
            <a:endParaRPr lang="hu-HU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Munka2!$A$3</c:f>
              <c:strCache>
                <c:ptCount val="1"/>
                <c:pt idx="0">
                  <c:v>11.-12. évfolyam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Munka2!$B$1:$Q$1</c:f>
              <c:strCache>
                <c:ptCount val="16"/>
                <c:pt idx="0">
                  <c:v>[Szabadban végzett munka - szívesen vagyok a szabadban, kirándulni, kutyát sétáltatni, vagy segíteni a kertben, udvaron.]</c:v>
                </c:pt>
                <c:pt idx="1">
                  <c:v>[Növényekkel és/vagy állatokkal foglalkozni - szívesen segítek a növények gondozásában akár a lakásban, vagy kint a kertben az ültetésben, gondozásban. Szívesen gondozom az állatokat, etetem, játszom velük, sétáltatom, tisztán tartom.]</c:v>
                </c:pt>
                <c:pt idx="2">
                  <c:v> [Emberekkel foglalkozni - szívesen vagyok együtt szabadidőmben másokkal (társakkal, barátokkal, családdal, szüleim barátaival)]</c:v>
                </c:pt>
                <c:pt idx="3">
                  <c:v> [Testi erőt igénylő munkát végezni - szívesen emelek nehezet, tartok meg tárgyakat, végzek olyan tevékenységet, amiben mozogni kell, vagy sokat állni (pl. amikor segítek otthon vagy sportolás, játék közben)]</c:v>
                </c:pt>
                <c:pt idx="4">
                  <c:v> [Rajzolni, tervezni (épületet, ruhát, gépet stb.), különböző anyagokat kreatívan alakítani]</c:v>
                </c:pt>
                <c:pt idx="5">
                  <c:v> [Kézzel, szerszámokkal dolgozni]</c:v>
                </c:pt>
                <c:pt idx="6">
                  <c:v>[Technikai, műszaki feladatokat végezni, műszaki eszközöket használni (gépek, járművek, robotok, informatika stb.)]</c:v>
                </c:pt>
                <c:pt idx="7">
                  <c:v> [Irodában dolgozni - szeretek ülve, számítógépen és papírokkal dolgozni, rendszerezni]</c:v>
                </c:pt>
                <c:pt idx="8">
                  <c:v> [Embereken segíteni (pl egészségügyi vagy szociális területen, tanácsadásban)]</c:v>
                </c:pt>
                <c:pt idx="9">
                  <c:v> [Eladni, vásárolni, kereskedni]</c:v>
                </c:pt>
                <c:pt idx="10">
                  <c:v>[Gépeket összeszerelni, javítani vagy automata gépekkel dolgozni]</c:v>
                </c:pt>
                <c:pt idx="11">
                  <c:v>[Programozni, szoftvert fejleszteni, tesztelni]</c:v>
                </c:pt>
                <c:pt idx="12">
                  <c:v>[Elektromos készülékekkel, árammal kapcsolatos tevékenységeket végezni]</c:v>
                </c:pt>
                <c:pt idx="13">
                  <c:v> [Építőiparban dolgozni, építészettel foglalkozni]</c:v>
                </c:pt>
                <c:pt idx="14">
                  <c:v> [Laboratóriumban vizsgálni, kutatni, dolgozni]</c:v>
                </c:pt>
                <c:pt idx="15">
                  <c:v> [Környezetvédelemmel, természetvédelemmel foglalkozni]</c:v>
                </c:pt>
              </c:strCache>
            </c:strRef>
          </c:cat>
          <c:val>
            <c:numRef>
              <c:f>Munka2!$B$3:$Q$3</c:f>
              <c:numCache>
                <c:formatCode>0.00</c:formatCode>
                <c:ptCount val="16"/>
                <c:pt idx="0">
                  <c:v>3.2948717948717947</c:v>
                </c:pt>
                <c:pt idx="1">
                  <c:v>2.8333333333333335</c:v>
                </c:pt>
                <c:pt idx="2">
                  <c:v>3.2435897435897436</c:v>
                </c:pt>
                <c:pt idx="3">
                  <c:v>2.6794871794871793</c:v>
                </c:pt>
                <c:pt idx="4">
                  <c:v>2.7307692307692308</c:v>
                </c:pt>
                <c:pt idx="5">
                  <c:v>2.3974358974358974</c:v>
                </c:pt>
                <c:pt idx="6">
                  <c:v>2.4805194805194803</c:v>
                </c:pt>
                <c:pt idx="7">
                  <c:v>2.3717948717948718</c:v>
                </c:pt>
                <c:pt idx="8">
                  <c:v>2.7179487179487181</c:v>
                </c:pt>
                <c:pt idx="9">
                  <c:v>2.4415584415584415</c:v>
                </c:pt>
                <c:pt idx="10">
                  <c:v>2.2435897435897436</c:v>
                </c:pt>
                <c:pt idx="11">
                  <c:v>2.2435897435897436</c:v>
                </c:pt>
                <c:pt idx="12">
                  <c:v>2.141025641025641</c:v>
                </c:pt>
                <c:pt idx="13">
                  <c:v>2.0512820512820511</c:v>
                </c:pt>
                <c:pt idx="14">
                  <c:v>2.4487179487179489</c:v>
                </c:pt>
                <c:pt idx="15">
                  <c:v>2.4871794871794872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9E-41D3-B2B7-5B961659B58C}"/>
            </c:ext>
          </c:extLst>
        </c:ser>
        <c:ser>
          <c:idx val="2"/>
          <c:order val="2"/>
          <c:tx>
            <c:strRef>
              <c:f>Munka2!$A$4</c:f>
              <c:strCache>
                <c:ptCount val="1"/>
                <c:pt idx="0">
                  <c:v>Fiú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Munka2!$B$1:$Q$1</c:f>
              <c:strCache>
                <c:ptCount val="16"/>
                <c:pt idx="0">
                  <c:v>[Szabadban végzett munka - szívesen vagyok a szabadban, kirándulni, kutyát sétáltatni, vagy segíteni a kertben, udvaron.]</c:v>
                </c:pt>
                <c:pt idx="1">
                  <c:v>[Növényekkel és/vagy állatokkal foglalkozni - szívesen segítek a növények gondozásában akár a lakásban, vagy kint a kertben az ültetésben, gondozásban. Szívesen gondozom az állatokat, etetem, játszom velük, sétáltatom, tisztán tartom.]</c:v>
                </c:pt>
                <c:pt idx="2">
                  <c:v> [Emberekkel foglalkozni - szívesen vagyok együtt szabadidőmben másokkal (társakkal, barátokkal, családdal, szüleim barátaival)]</c:v>
                </c:pt>
                <c:pt idx="3">
                  <c:v> [Testi erőt igénylő munkát végezni - szívesen emelek nehezet, tartok meg tárgyakat, végzek olyan tevékenységet, amiben mozogni kell, vagy sokat állni (pl. amikor segítek otthon vagy sportolás, játék közben)]</c:v>
                </c:pt>
                <c:pt idx="4">
                  <c:v> [Rajzolni, tervezni (épületet, ruhát, gépet stb.), különböző anyagokat kreatívan alakítani]</c:v>
                </c:pt>
                <c:pt idx="5">
                  <c:v> [Kézzel, szerszámokkal dolgozni]</c:v>
                </c:pt>
                <c:pt idx="6">
                  <c:v>[Technikai, műszaki feladatokat végezni, műszaki eszközöket használni (gépek, járművek, robotok, informatika stb.)]</c:v>
                </c:pt>
                <c:pt idx="7">
                  <c:v> [Irodában dolgozni - szeretek ülve, számítógépen és papírokkal dolgozni, rendszerezni]</c:v>
                </c:pt>
                <c:pt idx="8">
                  <c:v> [Embereken segíteni (pl egészségügyi vagy szociális területen, tanácsadásban)]</c:v>
                </c:pt>
                <c:pt idx="9">
                  <c:v> [Eladni, vásárolni, kereskedni]</c:v>
                </c:pt>
                <c:pt idx="10">
                  <c:v>[Gépeket összeszerelni, javítani vagy automata gépekkel dolgozni]</c:v>
                </c:pt>
                <c:pt idx="11">
                  <c:v>[Programozni, szoftvert fejleszteni, tesztelni]</c:v>
                </c:pt>
                <c:pt idx="12">
                  <c:v>[Elektromos készülékekkel, árammal kapcsolatos tevékenységeket végezni]</c:v>
                </c:pt>
                <c:pt idx="13">
                  <c:v> [Építőiparban dolgozni, építészettel foglalkozni]</c:v>
                </c:pt>
                <c:pt idx="14">
                  <c:v> [Laboratóriumban vizsgálni, kutatni, dolgozni]</c:v>
                </c:pt>
                <c:pt idx="15">
                  <c:v> [Környezetvédelemmel, természetvédelemmel foglalkozni]</c:v>
                </c:pt>
              </c:strCache>
            </c:strRef>
          </c:cat>
          <c:val>
            <c:numRef>
              <c:f>Munka2!$B$4:$Q$4</c:f>
              <c:numCache>
                <c:formatCode>0.00</c:formatCode>
                <c:ptCount val="16"/>
                <c:pt idx="0">
                  <c:v>3.1515151515151514</c:v>
                </c:pt>
                <c:pt idx="1">
                  <c:v>2.5454545454545454</c:v>
                </c:pt>
                <c:pt idx="2">
                  <c:v>3.0606060606060606</c:v>
                </c:pt>
                <c:pt idx="3">
                  <c:v>2.8787878787878789</c:v>
                </c:pt>
                <c:pt idx="4">
                  <c:v>2.4545454545454546</c:v>
                </c:pt>
                <c:pt idx="5">
                  <c:v>2.7575757575757578</c:v>
                </c:pt>
                <c:pt idx="6">
                  <c:v>3.1515151515151514</c:v>
                </c:pt>
                <c:pt idx="7">
                  <c:v>2.4545454545454546</c:v>
                </c:pt>
                <c:pt idx="8">
                  <c:v>2.3333333333333335</c:v>
                </c:pt>
                <c:pt idx="9">
                  <c:v>2.1515151515151514</c:v>
                </c:pt>
                <c:pt idx="10">
                  <c:v>2.8181818181818183</c:v>
                </c:pt>
                <c:pt idx="11">
                  <c:v>2.7878787878787881</c:v>
                </c:pt>
                <c:pt idx="12">
                  <c:v>2.7575757575757578</c:v>
                </c:pt>
                <c:pt idx="13">
                  <c:v>2.5151515151515151</c:v>
                </c:pt>
                <c:pt idx="14">
                  <c:v>2.4545454545454546</c:v>
                </c:pt>
                <c:pt idx="15">
                  <c:v>2.5454545454545454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F9E-41D3-B2B7-5B961659B58C}"/>
            </c:ext>
          </c:extLst>
        </c:ser>
        <c:ser>
          <c:idx val="3"/>
          <c:order val="3"/>
          <c:tx>
            <c:strRef>
              <c:f>Munka2!$A$5</c:f>
              <c:strCache>
                <c:ptCount val="1"/>
                <c:pt idx="0">
                  <c:v>Lány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Munka2!$B$1:$Q$1</c:f>
              <c:strCache>
                <c:ptCount val="16"/>
                <c:pt idx="0">
                  <c:v>[Szabadban végzett munka - szívesen vagyok a szabadban, kirándulni, kutyát sétáltatni, vagy segíteni a kertben, udvaron.]</c:v>
                </c:pt>
                <c:pt idx="1">
                  <c:v>[Növényekkel és/vagy állatokkal foglalkozni - szívesen segítek a növények gondozásában akár a lakásban, vagy kint a kertben az ültetésben, gondozásban. Szívesen gondozom az állatokat, etetem, játszom velük, sétáltatom, tisztán tartom.]</c:v>
                </c:pt>
                <c:pt idx="2">
                  <c:v> [Emberekkel foglalkozni - szívesen vagyok együtt szabadidőmben másokkal (társakkal, barátokkal, családdal, szüleim barátaival)]</c:v>
                </c:pt>
                <c:pt idx="3">
                  <c:v> [Testi erőt igénylő munkát végezni - szívesen emelek nehezet, tartok meg tárgyakat, végzek olyan tevékenységet, amiben mozogni kell, vagy sokat állni (pl. amikor segítek otthon vagy sportolás, játék közben)]</c:v>
                </c:pt>
                <c:pt idx="4">
                  <c:v> [Rajzolni, tervezni (épületet, ruhát, gépet stb.), különböző anyagokat kreatívan alakítani]</c:v>
                </c:pt>
                <c:pt idx="5">
                  <c:v> [Kézzel, szerszámokkal dolgozni]</c:v>
                </c:pt>
                <c:pt idx="6">
                  <c:v>[Technikai, műszaki feladatokat végezni, műszaki eszközöket használni (gépek, járművek, robotok, informatika stb.)]</c:v>
                </c:pt>
                <c:pt idx="7">
                  <c:v> [Irodában dolgozni - szeretek ülve, számítógépen és papírokkal dolgozni, rendszerezni]</c:v>
                </c:pt>
                <c:pt idx="8">
                  <c:v> [Embereken segíteni (pl egészségügyi vagy szociális területen, tanácsadásban)]</c:v>
                </c:pt>
                <c:pt idx="9">
                  <c:v> [Eladni, vásárolni, kereskedni]</c:v>
                </c:pt>
                <c:pt idx="10">
                  <c:v>[Gépeket összeszerelni, javítani vagy automata gépekkel dolgozni]</c:v>
                </c:pt>
                <c:pt idx="11">
                  <c:v>[Programozni, szoftvert fejleszteni, tesztelni]</c:v>
                </c:pt>
                <c:pt idx="12">
                  <c:v>[Elektromos készülékekkel, árammal kapcsolatos tevékenységeket végezni]</c:v>
                </c:pt>
                <c:pt idx="13">
                  <c:v> [Építőiparban dolgozni, építészettel foglalkozni]</c:v>
                </c:pt>
                <c:pt idx="14">
                  <c:v> [Laboratóriumban vizsgálni, kutatni, dolgozni]</c:v>
                </c:pt>
                <c:pt idx="15">
                  <c:v> [Környezetvédelemmel, természetvédelemmel foglalkozni]</c:v>
                </c:pt>
              </c:strCache>
            </c:strRef>
          </c:cat>
          <c:val>
            <c:numRef>
              <c:f>Munka2!$B$5:$Q$5</c:f>
              <c:numCache>
                <c:formatCode>0.00</c:formatCode>
                <c:ptCount val="16"/>
                <c:pt idx="0">
                  <c:v>3.4545454545454546</c:v>
                </c:pt>
                <c:pt idx="1">
                  <c:v>3.0454545454545454</c:v>
                </c:pt>
                <c:pt idx="2">
                  <c:v>3.4318181818181817</c:v>
                </c:pt>
                <c:pt idx="3">
                  <c:v>2.5681818181818183</c:v>
                </c:pt>
                <c:pt idx="4">
                  <c:v>2.9090909090909092</c:v>
                </c:pt>
                <c:pt idx="5">
                  <c:v>2.1590909090909092</c:v>
                </c:pt>
                <c:pt idx="6">
                  <c:v>1.9534883720930232</c:v>
                </c:pt>
                <c:pt idx="7">
                  <c:v>2.2954545454545454</c:v>
                </c:pt>
                <c:pt idx="8">
                  <c:v>3.0454545454545454</c:v>
                </c:pt>
                <c:pt idx="9">
                  <c:v>2.6976744186046511</c:v>
                </c:pt>
                <c:pt idx="10">
                  <c:v>1.8409090909090908</c:v>
                </c:pt>
                <c:pt idx="11">
                  <c:v>1.7954545454545454</c:v>
                </c:pt>
                <c:pt idx="12">
                  <c:v>1.7045454545454546</c:v>
                </c:pt>
                <c:pt idx="13">
                  <c:v>1.7272727272727273</c:v>
                </c:pt>
                <c:pt idx="14">
                  <c:v>2.4090909090909092</c:v>
                </c:pt>
                <c:pt idx="15">
                  <c:v>2.4772727272727271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F9E-41D3-B2B7-5B961659B5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3385391"/>
        <c:axId val="93387471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Munka2!$A$2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Munka2!$B$1:$Q$1</c15:sqref>
                        </c15:formulaRef>
                      </c:ext>
                    </c:extLst>
                    <c:strCache>
                      <c:ptCount val="16"/>
                      <c:pt idx="0">
                        <c:v>[Szabadban végzett munka - szívesen vagyok a szabadban, kirándulni, kutyát sétáltatni, vagy segíteni a kertben, udvaron.]</c:v>
                      </c:pt>
                      <c:pt idx="1">
                        <c:v>[Növényekkel és/vagy állatokkal foglalkozni - szívesen segítek a növények gondozásában akár a lakásban, vagy kint a kertben az ültetésben, gondozásban. Szívesen gondozom az állatokat, etetem, játszom velük, sétáltatom, tisztán tartom.]</c:v>
                      </c:pt>
                      <c:pt idx="2">
                        <c:v> [Emberekkel foglalkozni - szívesen vagyok együtt szabadidőmben másokkal (társakkal, barátokkal, családdal, szüleim barátaival)]</c:v>
                      </c:pt>
                      <c:pt idx="3">
                        <c:v> [Testi erőt igénylő munkát végezni - szívesen emelek nehezet, tartok meg tárgyakat, végzek olyan tevékenységet, amiben mozogni kell, vagy sokat állni (pl. amikor segítek otthon vagy sportolás, játék közben)]</c:v>
                      </c:pt>
                      <c:pt idx="4">
                        <c:v> [Rajzolni, tervezni (épületet, ruhát, gépet stb.), különböző anyagokat kreatívan alakítani]</c:v>
                      </c:pt>
                      <c:pt idx="5">
                        <c:v> [Kézzel, szerszámokkal dolgozni]</c:v>
                      </c:pt>
                      <c:pt idx="6">
                        <c:v>[Technikai, műszaki feladatokat végezni, műszaki eszközöket használni (gépek, járművek, robotok, informatika stb.)]</c:v>
                      </c:pt>
                      <c:pt idx="7">
                        <c:v> [Irodában dolgozni - szeretek ülve, számítógépen és papírokkal dolgozni, rendszerezni]</c:v>
                      </c:pt>
                      <c:pt idx="8">
                        <c:v> [Embereken segíteni (pl egészségügyi vagy szociális területen, tanácsadásban)]</c:v>
                      </c:pt>
                      <c:pt idx="9">
                        <c:v> [Eladni, vásárolni, kereskedni]</c:v>
                      </c:pt>
                      <c:pt idx="10">
                        <c:v>[Gépeket összeszerelni, javítani vagy automata gépekkel dolgozni]</c:v>
                      </c:pt>
                      <c:pt idx="11">
                        <c:v>[Programozni, szoftvert fejleszteni, tesztelni]</c:v>
                      </c:pt>
                      <c:pt idx="12">
                        <c:v>[Elektromos készülékekkel, árammal kapcsolatos tevékenységeket végezni]</c:v>
                      </c:pt>
                      <c:pt idx="13">
                        <c:v> [Építőiparban dolgozni, építészettel foglalkozni]</c:v>
                      </c:pt>
                      <c:pt idx="14">
                        <c:v> [Laboratóriumban vizsgálni, kutatni, dolgozni]</c:v>
                      </c:pt>
                      <c:pt idx="15">
                        <c:v> [Környezetvédelemmel, természetvédelemmel foglalkozni]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Munka2!$B$2:$Q$2</c15:sqref>
                        </c15:formulaRef>
                      </c:ext>
                    </c:extLst>
                    <c:numCache>
                      <c:formatCode>General</c:formatCode>
                      <c:ptCount val="16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6F9E-41D3-B2B7-5B961659B58C}"/>
                  </c:ext>
                </c:extLst>
              </c15:ser>
            </c15:filteredBarSeries>
          </c:ext>
        </c:extLst>
      </c:barChart>
      <c:catAx>
        <c:axId val="933853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3387471"/>
        <c:crosses val="autoZero"/>
        <c:auto val="1"/>
        <c:lblAlgn val="ctr"/>
        <c:lblOffset val="100"/>
        <c:noMultiLvlLbl val="0"/>
      </c:catAx>
      <c:valAx>
        <c:axId val="933874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33853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i="0" u="none" strike="noStrike" baseline="0">
                <a:effectLst/>
              </a:rPr>
              <a:t>Érdeklődési terület átlagai összesen </a:t>
            </a:r>
            <a:r>
              <a:rPr lang="en-US" sz="1600" b="1"/>
              <a:t>9.-10. évfolyam, N=157 fő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>
        <c:manualLayout>
          <c:layoutTarget val="inner"/>
          <c:xMode val="edge"/>
          <c:yMode val="edge"/>
          <c:x val="0.48146502006755876"/>
          <c:y val="0.11301035953686776"/>
          <c:w val="0.48308101761943434"/>
          <c:h val="0.8163063140873386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Munka2!$A$71</c:f>
              <c:strCache>
                <c:ptCount val="1"/>
                <c:pt idx="0">
                  <c:v>9.-10. évfolyam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Munka2!$B$70:$Q$70</c:f>
              <c:strCache>
                <c:ptCount val="16"/>
                <c:pt idx="0">
                  <c:v>[Szabadban végzett munka - szívesen vagyok a szabadban, kirándulni, kutyát sétáltatni, vagy segíteni a kertben, udvaron.]</c:v>
                </c:pt>
                <c:pt idx="1">
                  <c:v>[Növényekkel és/vagy állatokkal foglalkozni - szívesen segítek a növények gondozásában akár a lakásban, vagy kint a kertben az ültetésben, gondozásban. Szívesen gondozom az állatokat, etetem, játszom velük, sétáltatom, tisztán tartom.]</c:v>
                </c:pt>
                <c:pt idx="2">
                  <c:v> [Emberekkel foglalkozni - szívesen vagyok együtt szabadidőmben másokkal (társakkal, barátokkal, családdal, szüleim barátaival)]</c:v>
                </c:pt>
                <c:pt idx="3">
                  <c:v> [Testi erőt igénylő munkát végezni - szívesen emelek nehezet, tartok meg tárgyakat, végzek olyan tevékenységet, amiben mozogni kell, vagy sokat állni (pl. amikor segítek otthon vagy sportolás, játék közben)]</c:v>
                </c:pt>
                <c:pt idx="4">
                  <c:v> [Rajzolni, tervezni (épületet, ruhát, gépet stb.), különböző anyagokat kreatívan alakítani]</c:v>
                </c:pt>
                <c:pt idx="5">
                  <c:v> [Kézzel, szerszámokkal dolgozni]</c:v>
                </c:pt>
                <c:pt idx="6">
                  <c:v>[Technikai, műszaki feladatokat végezni, műszaki eszközöket használni (gépek, járművek, robotok, informatika stb.)]</c:v>
                </c:pt>
                <c:pt idx="7">
                  <c:v> [Irodában dolgozni - szeretek ülve, számítógépen és papírokkal dolgozni, rendszerezni]</c:v>
                </c:pt>
                <c:pt idx="8">
                  <c:v> [Embereken segíteni (pl egészségügyi vagy szociális területen, tanácsadásban)]</c:v>
                </c:pt>
                <c:pt idx="9">
                  <c:v> [Eladni, vásárolni, kereskedni]</c:v>
                </c:pt>
                <c:pt idx="10">
                  <c:v>[Gépeket összeszerelni, javítani vagy automata gépekkel dolgozni]</c:v>
                </c:pt>
                <c:pt idx="11">
                  <c:v>[Programozni, szoftvert fejleszteni, tesztelni]</c:v>
                </c:pt>
                <c:pt idx="12">
                  <c:v>[Elektromos készülékekkel, árammal kapcsolatos tevékenységeket végezni]</c:v>
                </c:pt>
                <c:pt idx="13">
                  <c:v> [Építőiparban dolgozni, építészettel foglalkozni]</c:v>
                </c:pt>
                <c:pt idx="14">
                  <c:v> [Laboratóriumban vizsgálni, kutatni, dolgozni]</c:v>
                </c:pt>
                <c:pt idx="15">
                  <c:v> [Környezetvédelemmel, természetvédelemmel foglalkozni]</c:v>
                </c:pt>
              </c:strCache>
            </c:strRef>
          </c:cat>
          <c:val>
            <c:numRef>
              <c:f>Munka2!$B$71:$Q$71</c:f>
              <c:numCache>
                <c:formatCode>0.00</c:formatCode>
                <c:ptCount val="16"/>
                <c:pt idx="0">
                  <c:v>3.2866242038216562</c:v>
                </c:pt>
                <c:pt idx="1">
                  <c:v>2.7806451612903227</c:v>
                </c:pt>
                <c:pt idx="2">
                  <c:v>3.2420382165605095</c:v>
                </c:pt>
                <c:pt idx="3">
                  <c:v>2.6474358974358974</c:v>
                </c:pt>
                <c:pt idx="4">
                  <c:v>2.6923076923076925</c:v>
                </c:pt>
                <c:pt idx="5">
                  <c:v>2.3806451612903228</c:v>
                </c:pt>
                <c:pt idx="6">
                  <c:v>2.2193548387096773</c:v>
                </c:pt>
                <c:pt idx="7">
                  <c:v>2.2692307692307692</c:v>
                </c:pt>
                <c:pt idx="8">
                  <c:v>2.858974358974359</c:v>
                </c:pt>
                <c:pt idx="9">
                  <c:v>2.6451612903225805</c:v>
                </c:pt>
                <c:pt idx="10">
                  <c:v>2.0064102564102564</c:v>
                </c:pt>
                <c:pt idx="11">
                  <c:v>2.0573248407643314</c:v>
                </c:pt>
                <c:pt idx="12">
                  <c:v>2.1082802547770703</c:v>
                </c:pt>
                <c:pt idx="13">
                  <c:v>2.0512820512820511</c:v>
                </c:pt>
                <c:pt idx="14">
                  <c:v>2.2467532467532467</c:v>
                </c:pt>
                <c:pt idx="15">
                  <c:v>2.4509803921568629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E4-49A2-A150-19398B4FD3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59352223"/>
        <c:axId val="259353471"/>
      </c:barChart>
      <c:catAx>
        <c:axId val="25935222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59353471"/>
        <c:crosses val="autoZero"/>
        <c:auto val="1"/>
        <c:lblAlgn val="ctr"/>
        <c:lblOffset val="100"/>
        <c:noMultiLvlLbl val="0"/>
      </c:catAx>
      <c:valAx>
        <c:axId val="25935347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593522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i="0" baseline="0">
                <a:effectLst/>
              </a:rPr>
              <a:t>Érdeklődési terület átlagai nemek szerinti bontásban 9.-10. évfolyam, N=157 fő</a:t>
            </a:r>
            <a:endParaRPr lang="hu-HU" sz="1600" b="1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Munka2!$A$71</c:f>
              <c:strCache>
                <c:ptCount val="1"/>
                <c:pt idx="0">
                  <c:v>9.-10. évfolyam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Munka2!$B$70:$Q$70</c:f>
              <c:strCache>
                <c:ptCount val="16"/>
                <c:pt idx="0">
                  <c:v>[Szabadban végzett munka - szívesen vagyok a szabadban, kirándulni, kutyát sétáltatni, vagy segíteni a kertben, udvaron.]</c:v>
                </c:pt>
                <c:pt idx="1">
                  <c:v>[Növényekkel és/vagy állatokkal foglalkozni - szívesen segítek a növények gondozásában akár a lakásban, vagy kint a kertben az ültetésben, gondozásban. Szívesen gondozom az állatokat, etetem, játszom velük, sétáltatom, tisztán tartom.]</c:v>
                </c:pt>
                <c:pt idx="2">
                  <c:v> [Emberekkel foglalkozni - szívesen vagyok együtt szabadidőmben másokkal (társakkal, barátokkal, családdal, szüleim barátaival)]</c:v>
                </c:pt>
                <c:pt idx="3">
                  <c:v> [Testi erőt igénylő munkát végezni - szívesen emelek nehezet, tartok meg tárgyakat, végzek olyan tevékenységet, amiben mozogni kell, vagy sokat állni (pl. amikor segítek otthon vagy sportolás, játék közben)]</c:v>
                </c:pt>
                <c:pt idx="4">
                  <c:v> [Rajzolni, tervezni (épületet, ruhát, gépet stb.), különböző anyagokat kreatívan alakítani]</c:v>
                </c:pt>
                <c:pt idx="5">
                  <c:v> [Kézzel, szerszámokkal dolgozni]</c:v>
                </c:pt>
                <c:pt idx="6">
                  <c:v>[Technikai, műszaki feladatokat végezni, műszaki eszközöket használni (gépek, járművek, robotok, informatika stb.)]</c:v>
                </c:pt>
                <c:pt idx="7">
                  <c:v> [Irodában dolgozni - szeretek ülve, számítógépen és papírokkal dolgozni, rendszerezni]</c:v>
                </c:pt>
                <c:pt idx="8">
                  <c:v> [Embereken segíteni (pl egészségügyi vagy szociális területen, tanácsadásban)]</c:v>
                </c:pt>
                <c:pt idx="9">
                  <c:v> [Eladni, vásárolni, kereskedni]</c:v>
                </c:pt>
                <c:pt idx="10">
                  <c:v>[Gépeket összeszerelni, javítani vagy automata gépekkel dolgozni]</c:v>
                </c:pt>
                <c:pt idx="11">
                  <c:v>[Programozni, szoftvert fejleszteni, tesztelni]</c:v>
                </c:pt>
                <c:pt idx="12">
                  <c:v>[Elektromos készülékekkel, árammal kapcsolatos tevékenységeket végezni]</c:v>
                </c:pt>
                <c:pt idx="13">
                  <c:v> [Építőiparban dolgozni, építészettel foglalkozni]</c:v>
                </c:pt>
                <c:pt idx="14">
                  <c:v> [Laboratóriumban vizsgálni, kutatni, dolgozni]</c:v>
                </c:pt>
                <c:pt idx="15">
                  <c:v> [Környezetvédelemmel, természetvédelemmel foglalkozni]</c:v>
                </c:pt>
              </c:strCache>
            </c:strRef>
          </c:cat>
          <c:val>
            <c:numRef>
              <c:f>Munka2!$B$71:$Q$71</c:f>
              <c:numCache>
                <c:formatCode>0.00</c:formatCode>
                <c:ptCount val="16"/>
                <c:pt idx="0">
                  <c:v>3.2866242038216562</c:v>
                </c:pt>
                <c:pt idx="1">
                  <c:v>2.7806451612903227</c:v>
                </c:pt>
                <c:pt idx="2">
                  <c:v>3.2420382165605095</c:v>
                </c:pt>
                <c:pt idx="3">
                  <c:v>2.6474358974358974</c:v>
                </c:pt>
                <c:pt idx="4">
                  <c:v>2.6923076923076925</c:v>
                </c:pt>
                <c:pt idx="5">
                  <c:v>2.3806451612903228</c:v>
                </c:pt>
                <c:pt idx="6">
                  <c:v>2.2193548387096773</c:v>
                </c:pt>
                <c:pt idx="7">
                  <c:v>2.2692307692307692</c:v>
                </c:pt>
                <c:pt idx="8">
                  <c:v>2.858974358974359</c:v>
                </c:pt>
                <c:pt idx="9">
                  <c:v>2.6451612903225805</c:v>
                </c:pt>
                <c:pt idx="10">
                  <c:v>2.0064102564102564</c:v>
                </c:pt>
                <c:pt idx="11">
                  <c:v>2.0573248407643314</c:v>
                </c:pt>
                <c:pt idx="12">
                  <c:v>2.1082802547770703</c:v>
                </c:pt>
                <c:pt idx="13">
                  <c:v>2.0512820512820511</c:v>
                </c:pt>
                <c:pt idx="14">
                  <c:v>2.2467532467532467</c:v>
                </c:pt>
                <c:pt idx="15">
                  <c:v>2.4509803921568629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75-4D47-9033-046EB35E0E5F}"/>
            </c:ext>
          </c:extLst>
        </c:ser>
        <c:ser>
          <c:idx val="1"/>
          <c:order val="1"/>
          <c:tx>
            <c:strRef>
              <c:f>Munka2!$A$72</c:f>
              <c:strCache>
                <c:ptCount val="1"/>
                <c:pt idx="0">
                  <c:v>Fiú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Munka2!$B$70:$Q$70</c:f>
              <c:strCache>
                <c:ptCount val="16"/>
                <c:pt idx="0">
                  <c:v>[Szabadban végzett munka - szívesen vagyok a szabadban, kirándulni, kutyát sétáltatni, vagy segíteni a kertben, udvaron.]</c:v>
                </c:pt>
                <c:pt idx="1">
                  <c:v>[Növényekkel és/vagy állatokkal foglalkozni - szívesen segítek a növények gondozásában akár a lakásban, vagy kint a kertben az ültetésben, gondozásban. Szívesen gondozom az állatokat, etetem, játszom velük, sétáltatom, tisztán tartom.]</c:v>
                </c:pt>
                <c:pt idx="2">
                  <c:v> [Emberekkel foglalkozni - szívesen vagyok együtt szabadidőmben másokkal (társakkal, barátokkal, családdal, szüleim barátaival)]</c:v>
                </c:pt>
                <c:pt idx="3">
                  <c:v> [Testi erőt igénylő munkát végezni - szívesen emelek nehezet, tartok meg tárgyakat, végzek olyan tevékenységet, amiben mozogni kell, vagy sokat állni (pl. amikor segítek otthon vagy sportolás, játék közben)]</c:v>
                </c:pt>
                <c:pt idx="4">
                  <c:v> [Rajzolni, tervezni (épületet, ruhát, gépet stb.), különböző anyagokat kreatívan alakítani]</c:v>
                </c:pt>
                <c:pt idx="5">
                  <c:v> [Kézzel, szerszámokkal dolgozni]</c:v>
                </c:pt>
                <c:pt idx="6">
                  <c:v>[Technikai, műszaki feladatokat végezni, műszaki eszközöket használni (gépek, járművek, robotok, informatika stb.)]</c:v>
                </c:pt>
                <c:pt idx="7">
                  <c:v> [Irodában dolgozni - szeretek ülve, számítógépen és papírokkal dolgozni, rendszerezni]</c:v>
                </c:pt>
                <c:pt idx="8">
                  <c:v> [Embereken segíteni (pl egészségügyi vagy szociális területen, tanácsadásban)]</c:v>
                </c:pt>
                <c:pt idx="9">
                  <c:v> [Eladni, vásárolni, kereskedni]</c:v>
                </c:pt>
                <c:pt idx="10">
                  <c:v>[Gépeket összeszerelni, javítani vagy automata gépekkel dolgozni]</c:v>
                </c:pt>
                <c:pt idx="11">
                  <c:v>[Programozni, szoftvert fejleszteni, tesztelni]</c:v>
                </c:pt>
                <c:pt idx="12">
                  <c:v>[Elektromos készülékekkel, árammal kapcsolatos tevékenységeket végezni]</c:v>
                </c:pt>
                <c:pt idx="13">
                  <c:v> [Építőiparban dolgozni, építészettel foglalkozni]</c:v>
                </c:pt>
                <c:pt idx="14">
                  <c:v> [Laboratóriumban vizsgálni, kutatni, dolgozni]</c:v>
                </c:pt>
                <c:pt idx="15">
                  <c:v> [Környezetvédelemmel, természetvédelemmel foglalkozni]</c:v>
                </c:pt>
              </c:strCache>
            </c:strRef>
          </c:cat>
          <c:val>
            <c:numRef>
              <c:f>Munka2!$B$72:$Q$72</c:f>
              <c:numCache>
                <c:formatCode>0.00</c:formatCode>
                <c:ptCount val="16"/>
                <c:pt idx="0">
                  <c:v>3.2173913043478262</c:v>
                </c:pt>
                <c:pt idx="1">
                  <c:v>2.4318181818181817</c:v>
                </c:pt>
                <c:pt idx="2">
                  <c:v>3.0434782608695654</c:v>
                </c:pt>
                <c:pt idx="3">
                  <c:v>2.8</c:v>
                </c:pt>
                <c:pt idx="4">
                  <c:v>2.4782608695652173</c:v>
                </c:pt>
                <c:pt idx="5">
                  <c:v>2.9782608695652173</c:v>
                </c:pt>
                <c:pt idx="6">
                  <c:v>3</c:v>
                </c:pt>
                <c:pt idx="7">
                  <c:v>2.2666666666666666</c:v>
                </c:pt>
                <c:pt idx="8">
                  <c:v>2.4347826086956523</c:v>
                </c:pt>
                <c:pt idx="9">
                  <c:v>2.7391304347826089</c:v>
                </c:pt>
                <c:pt idx="10">
                  <c:v>2.7391304347826089</c:v>
                </c:pt>
                <c:pt idx="11">
                  <c:v>2.7173913043478262</c:v>
                </c:pt>
                <c:pt idx="12">
                  <c:v>2.7391304347826089</c:v>
                </c:pt>
                <c:pt idx="13">
                  <c:v>2.5217391304347827</c:v>
                </c:pt>
                <c:pt idx="14">
                  <c:v>2.2608695652173911</c:v>
                </c:pt>
                <c:pt idx="15">
                  <c:v>2.2608695652173911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175-4D47-9033-046EB35E0E5F}"/>
            </c:ext>
          </c:extLst>
        </c:ser>
        <c:ser>
          <c:idx val="2"/>
          <c:order val="2"/>
          <c:tx>
            <c:strRef>
              <c:f>Munka2!$A$73</c:f>
              <c:strCache>
                <c:ptCount val="1"/>
                <c:pt idx="0">
                  <c:v>Lány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Munka2!$B$70:$Q$70</c:f>
              <c:strCache>
                <c:ptCount val="16"/>
                <c:pt idx="0">
                  <c:v>[Szabadban végzett munka - szívesen vagyok a szabadban, kirándulni, kutyát sétáltatni, vagy segíteni a kertben, udvaron.]</c:v>
                </c:pt>
                <c:pt idx="1">
                  <c:v>[Növényekkel és/vagy állatokkal foglalkozni - szívesen segítek a növények gondozásában akár a lakásban, vagy kint a kertben az ültetésben, gondozásban. Szívesen gondozom az állatokat, etetem, játszom velük, sétáltatom, tisztán tartom.]</c:v>
                </c:pt>
                <c:pt idx="2">
                  <c:v> [Emberekkel foglalkozni - szívesen vagyok együtt szabadidőmben másokkal (társakkal, barátokkal, családdal, szüleim barátaival)]</c:v>
                </c:pt>
                <c:pt idx="3">
                  <c:v> [Testi erőt igénylő munkát végezni - szívesen emelek nehezet, tartok meg tárgyakat, végzek olyan tevékenységet, amiben mozogni kell, vagy sokat állni (pl. amikor segítek otthon vagy sportolás, játék közben)]</c:v>
                </c:pt>
                <c:pt idx="4">
                  <c:v> [Rajzolni, tervezni (épületet, ruhát, gépet stb.), különböző anyagokat kreatívan alakítani]</c:v>
                </c:pt>
                <c:pt idx="5">
                  <c:v> [Kézzel, szerszámokkal dolgozni]</c:v>
                </c:pt>
                <c:pt idx="6">
                  <c:v>[Technikai, műszaki feladatokat végezni, műszaki eszközöket használni (gépek, járművek, robotok, informatika stb.)]</c:v>
                </c:pt>
                <c:pt idx="7">
                  <c:v> [Irodában dolgozni - szeretek ülve, számítógépen és papírokkal dolgozni, rendszerezni]</c:v>
                </c:pt>
                <c:pt idx="8">
                  <c:v> [Embereken segíteni (pl egészségügyi vagy szociális területen, tanácsadásban)]</c:v>
                </c:pt>
                <c:pt idx="9">
                  <c:v> [Eladni, vásárolni, kereskedni]</c:v>
                </c:pt>
                <c:pt idx="10">
                  <c:v>[Gépeket összeszerelni, javítani vagy automata gépekkel dolgozni]</c:v>
                </c:pt>
                <c:pt idx="11">
                  <c:v>[Programozni, szoftvert fejleszteni, tesztelni]</c:v>
                </c:pt>
                <c:pt idx="12">
                  <c:v>[Elektromos készülékekkel, árammal kapcsolatos tevékenységeket végezni]</c:v>
                </c:pt>
                <c:pt idx="13">
                  <c:v> [Építőiparban dolgozni, építészettel foglalkozni]</c:v>
                </c:pt>
                <c:pt idx="14">
                  <c:v> [Laboratóriumban vizsgálni, kutatni, dolgozni]</c:v>
                </c:pt>
                <c:pt idx="15">
                  <c:v> [Környezetvédelemmel, természetvédelemmel foglalkozni]</c:v>
                </c:pt>
              </c:strCache>
            </c:strRef>
          </c:cat>
          <c:val>
            <c:numRef>
              <c:f>Munka2!$B$73:$Q$73</c:f>
              <c:numCache>
                <c:formatCode>0.00</c:formatCode>
                <c:ptCount val="16"/>
                <c:pt idx="0">
                  <c:v>3.3211009174311927</c:v>
                </c:pt>
                <c:pt idx="1">
                  <c:v>2.9357798165137616</c:v>
                </c:pt>
                <c:pt idx="2">
                  <c:v>3.3486238532110093</c:v>
                </c:pt>
                <c:pt idx="3">
                  <c:v>2.6055045871559632</c:v>
                </c:pt>
                <c:pt idx="4">
                  <c:v>2.7685185185185186</c:v>
                </c:pt>
                <c:pt idx="5">
                  <c:v>2.1308411214953269</c:v>
                </c:pt>
                <c:pt idx="6">
                  <c:v>1.8703703703703705</c:v>
                </c:pt>
                <c:pt idx="7">
                  <c:v>2.2568807339449539</c:v>
                </c:pt>
                <c:pt idx="8">
                  <c:v>3.0555555555555554</c:v>
                </c:pt>
                <c:pt idx="9">
                  <c:v>2.5887850467289719</c:v>
                </c:pt>
                <c:pt idx="10">
                  <c:v>1.6944444444444444</c:v>
                </c:pt>
                <c:pt idx="11">
                  <c:v>1.7522935779816513</c:v>
                </c:pt>
                <c:pt idx="12">
                  <c:v>1.834862385321101</c:v>
                </c:pt>
                <c:pt idx="13">
                  <c:v>1.8518518518518519</c:v>
                </c:pt>
                <c:pt idx="14">
                  <c:v>2.2336448598130842</c:v>
                </c:pt>
                <c:pt idx="15">
                  <c:v>2.5188679245283021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175-4D47-9033-046EB35E0E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8089775"/>
        <c:axId val="308091439"/>
      </c:barChart>
      <c:catAx>
        <c:axId val="3080897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08091439"/>
        <c:crosses val="autoZero"/>
        <c:auto val="1"/>
        <c:lblAlgn val="ctr"/>
        <c:lblOffset val="100"/>
        <c:noMultiLvlLbl val="0"/>
      </c:catAx>
      <c:valAx>
        <c:axId val="3080914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080897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 természettudománnyal foglalkozó témák közül mik a kedvenceid?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Munka1!$A$1</c:f>
              <c:strCache>
                <c:ptCount val="1"/>
                <c:pt idx="0">
                  <c:v>Választások N=238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F02-4DC6-8632-B4A0B6A4B5FB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F02-4DC6-8632-B4A0B6A4B5FB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F02-4DC6-8632-B4A0B6A4B5FB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F02-4DC6-8632-B4A0B6A4B5FB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F02-4DC6-8632-B4A0B6A4B5FB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F02-4DC6-8632-B4A0B6A4B5FB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F02-4DC6-8632-B4A0B6A4B5FB}"/>
                </c:ext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F02-4DC6-8632-B4A0B6A4B5FB}"/>
                </c:ext>
              </c:extLst>
            </c:dLbl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F02-4DC6-8632-B4A0B6A4B5FB}"/>
                </c:ext>
              </c:extLst>
            </c:dLbl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F02-4DC6-8632-B4A0B6A4B5FB}"/>
                </c:ext>
              </c:extLst>
            </c:dLbl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F02-4DC6-8632-B4A0B6A4B5FB}"/>
                </c:ext>
              </c:extLst>
            </c:dLbl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F02-4DC6-8632-B4A0B6A4B5FB}"/>
                </c:ext>
              </c:extLst>
            </c:dLbl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F02-4DC6-8632-B4A0B6A4B5F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Munka1!$A$2:$A$14</c:f>
              <c:numCache>
                <c:formatCode>General</c:formatCode>
                <c:ptCount val="13"/>
                <c:pt idx="0">
                  <c:v>154</c:v>
                </c:pt>
                <c:pt idx="1">
                  <c:v>154</c:v>
                </c:pt>
                <c:pt idx="2">
                  <c:v>137</c:v>
                </c:pt>
                <c:pt idx="3">
                  <c:v>116</c:v>
                </c:pt>
                <c:pt idx="4">
                  <c:v>107</c:v>
                </c:pt>
                <c:pt idx="5">
                  <c:v>99</c:v>
                </c:pt>
                <c:pt idx="6">
                  <c:v>92</c:v>
                </c:pt>
                <c:pt idx="7">
                  <c:v>82</c:v>
                </c:pt>
                <c:pt idx="8">
                  <c:v>73</c:v>
                </c:pt>
                <c:pt idx="9">
                  <c:v>71</c:v>
                </c:pt>
                <c:pt idx="10">
                  <c:v>71</c:v>
                </c:pt>
                <c:pt idx="11">
                  <c:v>68</c:v>
                </c:pt>
                <c:pt idx="12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4F02-4DC6-8632-B4A0B6A4B5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4215615"/>
        <c:axId val="84217279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Munka1!$B$1</c15:sqref>
                        </c15:formulaRef>
                      </c:ext>
                    </c:extLst>
                    <c:strCache>
                      <c:ptCount val="1"/>
                      <c:pt idx="0">
                        <c:v>A természettudománnyal foglalkozó témák közül mik a kedvenceid?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>
                      <c:ext uri="{02D57815-91ED-43cb-92C2-25804820EDAC}">
                        <c15:formulaRef>
                          <c15:sqref>Munka1!$B$2:$B$14</c15:sqref>
                        </c15:formulaRef>
                      </c:ext>
                    </c:extLst>
                    <c:numCache>
                      <c:formatCode>General</c:formatCode>
                      <c:ptCount val="13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  <c:pt idx="5">
                        <c:v>0</c:v>
                      </c:pt>
                      <c:pt idx="6">
                        <c:v>0</c:v>
                      </c:pt>
                      <c:pt idx="7">
                        <c:v>0</c:v>
                      </c:pt>
                      <c:pt idx="8">
                        <c:v>0</c:v>
                      </c:pt>
                      <c:pt idx="9">
                        <c:v>0</c:v>
                      </c:pt>
                      <c:pt idx="10">
                        <c:v>0</c:v>
                      </c:pt>
                      <c:pt idx="11">
                        <c:v>0</c:v>
                      </c:pt>
                      <c:pt idx="12">
                        <c:v>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E-4F02-4DC6-8632-B4A0B6A4B5FB}"/>
                  </c:ext>
                </c:extLst>
              </c15:ser>
            </c15:filteredBarSeries>
          </c:ext>
        </c:extLst>
      </c:barChart>
      <c:catAx>
        <c:axId val="842156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84217279"/>
        <c:crosses val="autoZero"/>
        <c:auto val="1"/>
        <c:lblAlgn val="ctr"/>
        <c:lblOffset val="100"/>
        <c:noMultiLvlLbl val="0"/>
      </c:catAx>
      <c:valAx>
        <c:axId val="84217279"/>
        <c:scaling>
          <c:orientation val="minMax"/>
          <c:max val="1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842156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368156230413614"/>
          <c:y val="0.93542662495346163"/>
          <c:w val="0.31584431947047925"/>
          <c:h val="4.763618379742052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4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 dir="row">'tantárgyi kedveltseg'!$B$12:$O$12</cx:f>
        <cx:lvl ptCount="14">
          <cx:pt idx="0">[Magyar irodalom]</cx:pt>
          <cx:pt idx="1">[Magyar nyelvtan]</cx:pt>
          <cx:pt idx="2">[Angol nyelv]</cx:pt>
          <cx:pt idx="3">[Német nyelv]</cx:pt>
          <cx:pt idx="4">[Történelem]</cx:pt>
          <cx:pt idx="5">[Matematika]</cx:pt>
          <cx:pt idx="6">[Rajz]</cx:pt>
          <cx:pt idx="7">[Kémia]</cx:pt>
          <cx:pt idx="8">[Földrajz]</cx:pt>
          <cx:pt idx="9">[Biológia]</cx:pt>
          <cx:pt idx="10">[Informatika]</cx:pt>
          <cx:pt idx="11">[Technika]</cx:pt>
          <cx:pt idx="12">[Fizika]</cx:pt>
          <cx:pt idx="13">[Testnevelés]</cx:pt>
        </cx:lvl>
      </cx:strDim>
      <cx:numDim type="val">
        <cx:f dir="row">'tantárgyi kedveltseg'!$B$45:$O$45</cx:f>
        <cx:lvl ptCount="14" formatCode="0.00">
          <cx:pt idx="0">2.3624999999999998</cx:pt>
          <cx:pt idx="1">2.0499999999999998</cx:pt>
          <cx:pt idx="2">2.5142857142857142</cx:pt>
          <cx:pt idx="3">1.8181818181818181</cx:pt>
          <cx:pt idx="4">2.3461538461538463</cx:pt>
          <cx:pt idx="5">2.0886075949367089</cx:pt>
          <cx:pt idx="6">1.7317073170731707</cx:pt>
          <cx:pt idx="7">1.7674418604651163</cx:pt>
          <cx:pt idx="8">1.8387096774193548</cx:pt>
          <cx:pt idx="9">2.0641025641025643</cx:pt>
          <cx:pt idx="10">2.2413793103448274</cx:pt>
          <cx:pt idx="11">1.8947368421052631</cx:pt>
          <cx:pt idx="12">1.9347826086956521</cx:pt>
          <cx:pt idx="13">2.3026315789473686</cx:pt>
        </cx:lvl>
      </cx:numDim>
    </cx:data>
    <cx:data id="1">
      <cx:strDim type="cat">
        <cx:f dir="row">'tantárgyi kedveltseg'!$B$12:$O$12</cx:f>
        <cx:lvl ptCount="14">
          <cx:pt idx="0">[Magyar irodalom]</cx:pt>
          <cx:pt idx="1">[Magyar nyelvtan]</cx:pt>
          <cx:pt idx="2">[Angol nyelv]</cx:pt>
          <cx:pt idx="3">[Német nyelv]</cx:pt>
          <cx:pt idx="4">[Történelem]</cx:pt>
          <cx:pt idx="5">[Matematika]</cx:pt>
          <cx:pt idx="6">[Rajz]</cx:pt>
          <cx:pt idx="7">[Kémia]</cx:pt>
          <cx:pt idx="8">[Földrajz]</cx:pt>
          <cx:pt idx="9">[Biológia]</cx:pt>
          <cx:pt idx="10">[Informatika]</cx:pt>
          <cx:pt idx="11">[Technika]</cx:pt>
          <cx:pt idx="12">[Fizika]</cx:pt>
          <cx:pt idx="13">[Testnevelés]</cx:pt>
        </cx:lvl>
      </cx:strDim>
      <cx:numDim type="val">
        <cx:f dir="row">'tantárgyi kedveltseg'!$B$46:$O$46</cx:f>
        <cx:lvl ptCount="14" formatCode="0.00">
          <cx:pt idx="0">2.0588235294117645</cx:pt>
          <cx:pt idx="1">1.6764705882352942</cx:pt>
          <cx:pt idx="2">2.4285714285714284</cx:pt>
          <cx:pt idx="3">1.6799999999999999</cx:pt>
          <cx:pt idx="4">2.4545454545454546</cx:pt>
          <cx:pt idx="5">2.2424242424242422</cx:pt>
          <cx:pt idx="6">1.4090909090909092</cx:pt>
          <cx:pt idx="7">1.6499999999999999</cx:pt>
          <cx:pt idx="8">1.8235294117647058</cx:pt>
          <cx:pt idx="9">1.9696969696969697</cx:pt>
          <cx:pt idx="10">2.6153846153846154</cx:pt>
          <cx:pt idx="11">2</cx:pt>
          <cx:pt idx="12">2.1481481481481484</cx:pt>
          <cx:pt idx="13">2.46875</cx:pt>
        </cx:lvl>
      </cx:numDim>
    </cx:data>
    <cx:data id="2">
      <cx:strDim type="cat">
        <cx:f dir="row">'tantárgyi kedveltseg'!$B$12:$O$12</cx:f>
        <cx:lvl ptCount="14">
          <cx:pt idx="0">[Magyar irodalom]</cx:pt>
          <cx:pt idx="1">[Magyar nyelvtan]</cx:pt>
          <cx:pt idx="2">[Angol nyelv]</cx:pt>
          <cx:pt idx="3">[Német nyelv]</cx:pt>
          <cx:pt idx="4">[Történelem]</cx:pt>
          <cx:pt idx="5">[Matematika]</cx:pt>
          <cx:pt idx="6">[Rajz]</cx:pt>
          <cx:pt idx="7">[Kémia]</cx:pt>
          <cx:pt idx="8">[Földrajz]</cx:pt>
          <cx:pt idx="9">[Biológia]</cx:pt>
          <cx:pt idx="10">[Informatika]</cx:pt>
          <cx:pt idx="11">[Technika]</cx:pt>
          <cx:pt idx="12">[Fizika]</cx:pt>
          <cx:pt idx="13">[Testnevelés]</cx:pt>
        </cx:lvl>
      </cx:strDim>
      <cx:numDim type="val">
        <cx:f dir="row">'tantárgyi kedveltseg'!$B$47:$O$47</cx:f>
        <cx:lvl ptCount="14" formatCode="0.00">
          <cx:pt idx="0">2.6000000000000001</cx:pt>
          <cx:pt idx="1">2.3555555555555556</cx:pt>
          <cx:pt idx="2">2.5609756097560976</cx:pt>
          <cx:pt idx="3">2</cx:pt>
          <cx:pt idx="4">2.2954545454545454</cx:pt>
          <cx:pt idx="5">1.9555555555555555</cx:pt>
          <cx:pt idx="6">2.1052631578947367</cx:pt>
          <cx:pt idx="7">1.8181818181818181</cx:pt>
          <cx:pt idx="8">1.8571428571428572</cx:pt>
          <cx:pt idx="9">2.1363636363636362</cx:pt>
          <cx:pt idx="10">1.903225806451613</cx:pt>
          <cx:pt idx="11">1.7777777777777777</cx:pt>
          <cx:pt idx="12">1.6111111111111112</cx:pt>
          <cx:pt idx="13">2.1627906976744184</cx:pt>
        </cx:lvl>
      </cx:numDim>
    </cx:data>
    <cx:data id="3">
      <cx:strDim type="cat">
        <cx:f dir="row">'tantárgyi kedveltseg'!$B$12:$O$12</cx:f>
        <cx:lvl ptCount="14">
          <cx:pt idx="0">[Magyar irodalom]</cx:pt>
          <cx:pt idx="1">[Magyar nyelvtan]</cx:pt>
          <cx:pt idx="2">[Angol nyelv]</cx:pt>
          <cx:pt idx="3">[Német nyelv]</cx:pt>
          <cx:pt idx="4">[Történelem]</cx:pt>
          <cx:pt idx="5">[Matematika]</cx:pt>
          <cx:pt idx="6">[Rajz]</cx:pt>
          <cx:pt idx="7">[Kémia]</cx:pt>
          <cx:pt idx="8">[Földrajz]</cx:pt>
          <cx:pt idx="9">[Biológia]</cx:pt>
          <cx:pt idx="10">[Informatika]</cx:pt>
          <cx:pt idx="11">[Technika]</cx:pt>
          <cx:pt idx="12">[Fizika]</cx:pt>
          <cx:pt idx="13">[Testnevelés]</cx:pt>
        </cx:lvl>
      </cx:strDim>
      <cx:numDim type="val">
        <cx:f dir="row">'tantárgyi kedveltseg'!$B$13:$O$13</cx:f>
        <cx:lvl ptCount="14" formatCode="0.00">
          <cx:pt idx="0">2.4140127388535033</cx:pt>
          <cx:pt idx="1">2.108974358974359</cx:pt>
          <cx:pt idx="2">2.641025641025641</cx:pt>
          <cx:pt idx="3">2.2826086956521738</cx:pt>
          <cx:pt idx="4">2.4444444444444446</cx:pt>
          <cx:pt idx="5">2.2038216560509554</cx:pt>
          <cx:pt idx="6">2.0155038759689923</cx:pt>
          <cx:pt idx="7">1.8455882352941178</cx:pt>
          <cx:pt idx="8">2.0149253731343282</cx:pt>
          <cx:pt idx="9">2.1544117647058822</cx:pt>
          <cx:pt idx="10">2.279220779220779</cx:pt>
          <cx:pt idx="11">1.8</cx:pt>
          <cx:pt idx="12">2.1851851851851851</cx:pt>
          <cx:pt idx="13">2.3961038961038961</cx:pt>
        </cx:lvl>
      </cx:numDim>
    </cx:data>
    <cx:data id="4">
      <cx:strDim type="cat">
        <cx:f dir="row">'tantárgyi kedveltseg'!$B$12:$O$12</cx:f>
        <cx:lvl ptCount="14">
          <cx:pt idx="0">[Magyar irodalom]</cx:pt>
          <cx:pt idx="1">[Magyar nyelvtan]</cx:pt>
          <cx:pt idx="2">[Angol nyelv]</cx:pt>
          <cx:pt idx="3">[Német nyelv]</cx:pt>
          <cx:pt idx="4">[Történelem]</cx:pt>
          <cx:pt idx="5">[Matematika]</cx:pt>
          <cx:pt idx="6">[Rajz]</cx:pt>
          <cx:pt idx="7">[Kémia]</cx:pt>
          <cx:pt idx="8">[Földrajz]</cx:pt>
          <cx:pt idx="9">[Biológia]</cx:pt>
          <cx:pt idx="10">[Informatika]</cx:pt>
          <cx:pt idx="11">[Technika]</cx:pt>
          <cx:pt idx="12">[Fizika]</cx:pt>
          <cx:pt idx="13">[Testnevelés]</cx:pt>
        </cx:lvl>
      </cx:strDim>
      <cx:numDim type="val">
        <cx:f dir="row">'tantárgyi kedveltseg'!$B$14:$O$14</cx:f>
        <cx:lvl ptCount="14" formatCode="0.00">
          <cx:pt idx="0">2.1304347826086958</cx:pt>
          <cx:pt idx="1">1.8444444444444446</cx:pt>
          <cx:pt idx="2">2.4444444444444446</cx:pt>
          <cx:pt idx="3">2.193548387096774</cx:pt>
          <cx:pt idx="4">2.5405405405405403</cx:pt>
          <cx:pt idx="5">2.5217391304347827</cx:pt>
          <cx:pt idx="6">2.0857142857142859</cx:pt>
          <cx:pt idx="7">2</cx:pt>
          <cx:pt idx="8">2.1081081081081079</cx:pt>
          <cx:pt idx="9">2.1081081081081079</cx:pt>
          <cx:pt idx="10">2.5777777777777779</cx:pt>
          <cx:pt idx="11">2.5</cx:pt>
          <cx:pt idx="12">2.5555555555555554</cx:pt>
          <cx:pt idx="13">2.6956521739130435</cx:pt>
        </cx:lvl>
      </cx:numDim>
    </cx:data>
    <cx:data id="5">
      <cx:strDim type="cat">
        <cx:f dir="row">'tantárgyi kedveltseg'!$B$12:$O$12</cx:f>
        <cx:lvl ptCount="14">
          <cx:pt idx="0">[Magyar irodalom]</cx:pt>
          <cx:pt idx="1">[Magyar nyelvtan]</cx:pt>
          <cx:pt idx="2">[Angol nyelv]</cx:pt>
          <cx:pt idx="3">[Német nyelv]</cx:pt>
          <cx:pt idx="4">[Történelem]</cx:pt>
          <cx:pt idx="5">[Matematika]</cx:pt>
          <cx:pt idx="6">[Rajz]</cx:pt>
          <cx:pt idx="7">[Kémia]</cx:pt>
          <cx:pt idx="8">[Földrajz]</cx:pt>
          <cx:pt idx="9">[Biológia]</cx:pt>
          <cx:pt idx="10">[Informatika]</cx:pt>
          <cx:pt idx="11">[Technika]</cx:pt>
          <cx:pt idx="12">[Fizika]</cx:pt>
          <cx:pt idx="13">[Testnevelés]</cx:pt>
        </cx:lvl>
      </cx:strDim>
      <cx:numDim type="val">
        <cx:f dir="row">'tantárgyi kedveltseg'!$B$15:$O$15</cx:f>
        <cx:lvl ptCount="14" formatCode="0.00">
          <cx:pt idx="0">2.522935779816514</cx:pt>
          <cx:pt idx="1">2.2110091743119265</cx:pt>
          <cx:pt idx="2">2.7247706422018347</cx:pt>
          <cx:pt idx="3">2.3333333333333335</cx:pt>
          <cx:pt idx="4">2.40625</cx:pt>
          <cx:pt idx="5">2.073394495412844</cx:pt>
          <cx:pt idx="6">2.0108695652173911</cx:pt>
          <cx:pt idx="7">1.8041237113402062</cx:pt>
          <cx:pt idx="8">1.9789473684210526</cx:pt>
          <cx:pt idx="9">2.1855670103092781</cx:pt>
          <cx:pt idx="10">2.1401869158878504</cx:pt>
          <cx:pt idx="11">1.75</cx:pt>
          <cx:pt idx="12">2.0515463917525771</cx:pt>
          <cx:pt idx="13">2.2641509433962264</cx:pt>
        </cx:lvl>
      </cx:numDim>
    </cx:data>
    <cx:data id="6">
      <cx:strDim type="cat">
        <cx:f dir="row">'tantárgyi kedveltseg'!$B$12:$O$12</cx:f>
        <cx:lvl ptCount="14">
          <cx:pt idx="0">[Magyar irodalom]</cx:pt>
          <cx:pt idx="1">[Magyar nyelvtan]</cx:pt>
          <cx:pt idx="2">[Angol nyelv]</cx:pt>
          <cx:pt idx="3">[Német nyelv]</cx:pt>
          <cx:pt idx="4">[Történelem]</cx:pt>
          <cx:pt idx="5">[Matematika]</cx:pt>
          <cx:pt idx="6">[Rajz]</cx:pt>
          <cx:pt idx="7">[Kémia]</cx:pt>
          <cx:pt idx="8">[Földrajz]</cx:pt>
          <cx:pt idx="9">[Biológia]</cx:pt>
          <cx:pt idx="10">[Informatika]</cx:pt>
          <cx:pt idx="11">[Technika]</cx:pt>
          <cx:pt idx="12">[Fizika]</cx:pt>
          <cx:pt idx="13">[Testnevelés]</cx:pt>
        </cx:lvl>
      </cx:strDim>
      <cx:numDim type="val">
        <cx:f dir="row">'tantárgyi kedveltseg'!$B$16:$O$16</cx:f>
        <cx:lvl ptCount="14" formatCode="0.00">
          <cx:pt idx="0">2.3966244725738397</cx:pt>
          <cx:pt idx="1">2.0889830508474576</cx:pt>
          <cx:pt idx="2">2.6017699115044248</cx:pt>
          <cx:pt idx="3">2.1323529411764706</cx:pt>
          <cx:pt idx="4">2.408450704225352</cx:pt>
          <cx:pt idx="5">2.1652542372881354</cx:pt>
          <cx:pt idx="6">1.9470588235294117</cx:pt>
          <cx:pt idx="7">1.8268156424581006</cx:pt>
          <cx:pt idx="8">1.9818181818181819</cx:pt>
          <cx:pt idx="9">2.1214953271028039</cx:pt>
          <cx:pt idx="10">2.2688679245283021</cx:pt>
          <cx:pt idx="11">1.8529411764705883</cx:pt>
          <cx:pt idx="12">2.1215469613259668</cx:pt>
          <cx:pt idx="13">2.3652173913043479</cx:pt>
        </cx:lvl>
      </cx:numDim>
    </cx:data>
  </cx:chartData>
  <cx:chart>
    <cx:title pos="t" align="ctr" overlay="0">
      <cx:tx>
        <cx:rich>
          <a:bodyPr spcFirstLastPara="1" vertOverflow="ellipsis" horzOverflow="overflow" wrap="square" lIns="0" tIns="0" rIns="0" bIns="0" anchor="ctr" anchorCtr="1"/>
          <a:lstStyle/>
          <a:p>
            <a:pPr algn="ctr" rtl="0">
              <a:defRPr/>
            </a:pPr>
            <a:r>
              <a:rPr lang="hu-HU" sz="1400" b="0" i="0" u="none" strike="noStrike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Calibri" panose="020F0502020204030204"/>
              </a:rPr>
              <a:t>Most mennyire szereted az adott tantárgyakat?</a:t>
            </a:r>
            <a:r>
              <a:rPr lang="en-US" sz="1400" b="0" i="0" u="none" strike="noStrike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Calibri" panose="020F0502020204030204"/>
              </a:rPr>
              <a:t> </a:t>
            </a:r>
          </a:p>
          <a:p>
            <a:pPr algn="ctr" rtl="0">
              <a:defRPr/>
            </a:pPr>
            <a:r>
              <a:rPr lang="en-US" sz="1400" b="0" i="0" u="none" strike="noStrike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Calibri" panose="020F0502020204030204"/>
              </a:rPr>
              <a:t>11.-12. évfolyam, N=81 fő</a:t>
            </a:r>
            <a:endParaRPr lang="hu-HU" sz="1400" b="0" i="0" u="none" strike="noStrike" baseline="0">
              <a:solidFill>
                <a:sysClr val="windowText" lastClr="000000">
                  <a:lumMod val="65000"/>
                  <a:lumOff val="35000"/>
                </a:sysClr>
              </a:solidFill>
              <a:latin typeface="Calibri" panose="020F0502020204030204"/>
            </a:endParaRPr>
          </a:p>
        </cx:rich>
      </cx:tx>
    </cx:title>
    <cx:plotArea>
      <cx:plotAreaRegion>
        <cx:series layoutId="clusteredColumn" uniqueId="{452C7CD3-8414-4886-B1FB-62819E585BDB}" formatIdx="0">
          <cx:tx>
            <cx:txData>
              <cx:f>'tantárgyi kedveltseg'!$A$45</cx:f>
              <cx:v>11.-12. évfolyam</cx:v>
            </cx:txData>
          </cx:tx>
          <cx:dataLabels/>
          <cx:dataId val="0"/>
          <cx:layoutPr>
            <cx:aggregation/>
          </cx:layoutPr>
          <cx:axisId val="1"/>
        </cx:series>
        <cx:series layoutId="paretoLine" ownerIdx="0" uniqueId="{FBB75B54-199B-4E5C-8FDC-F61971DAEBC4}" formatIdx="1">
          <cx:axisId val="2"/>
        </cx:series>
        <cx:series layoutId="clusteredColumn" hidden="1" uniqueId="{81E1E03B-F90D-4581-B41D-4C68083FCEFE}" formatIdx="2">
          <cx:tx>
            <cx:txData>
              <cx:f>'tantárgyi kedveltseg'!$A$46</cx:f>
              <cx:v>Fiú</cx:v>
            </cx:txData>
          </cx:tx>
          <cx:dataId val="1"/>
          <cx:layoutPr>
            <cx:aggregation/>
          </cx:layoutPr>
          <cx:axisId val="1"/>
        </cx:series>
        <cx:series layoutId="paretoLine" ownerIdx="2" uniqueId="{395D110B-C5AB-44FE-8EF1-BEBF084C0476}" formatIdx="3">
          <cx:axisId val="2"/>
        </cx:series>
        <cx:series layoutId="clusteredColumn" hidden="1" uniqueId="{AEF67778-5A95-43E2-B178-20E8F6F790B1}" formatIdx="4">
          <cx:tx>
            <cx:txData>
              <cx:f>'tantárgyi kedveltseg'!$A$47</cx:f>
              <cx:v>Lány</cx:v>
            </cx:txData>
          </cx:tx>
          <cx:dataId val="2"/>
          <cx:layoutPr>
            <cx:aggregation/>
          </cx:layoutPr>
          <cx:axisId val="1"/>
        </cx:series>
        <cx:series layoutId="paretoLine" ownerIdx="4" uniqueId="{ACE8C178-4F0C-4FB9-943C-A04C2B60615B}" formatIdx="5">
          <cx:axisId val="2"/>
        </cx:series>
        <cx:series layoutId="clusteredColumn" hidden="1" uniqueId="{7D63B981-692D-4036-A665-79B7B2832348}" formatIdx="6">
          <cx:tx>
            <cx:txData>
              <cx:f>'tantárgyi kedveltseg'!$A$13</cx:f>
              <cx:v>9.-10. évfolyam</cx:v>
            </cx:txData>
          </cx:tx>
          <cx:dataId val="3"/>
          <cx:layoutPr>
            <cx:aggregation/>
          </cx:layoutPr>
          <cx:axisId val="1"/>
        </cx:series>
        <cx:series layoutId="paretoLine" ownerIdx="6" uniqueId="{58224FD8-319D-46DC-9C6D-8E7E322F0377}" formatIdx="7">
          <cx:axisId val="2"/>
        </cx:series>
        <cx:series layoutId="clusteredColumn" hidden="1" uniqueId="{038787DD-F6AA-413C-8706-8949578AB2CB}" formatIdx="8">
          <cx:tx>
            <cx:txData>
              <cx:v>Fiú</cx:v>
            </cx:txData>
          </cx:tx>
          <cx:dataId val="4"/>
          <cx:layoutPr>
            <cx:aggregation/>
          </cx:layoutPr>
          <cx:axisId val="1"/>
        </cx:series>
        <cx:series layoutId="paretoLine" ownerIdx="8" uniqueId="{00099B89-E4F5-4360-B54E-F7A1BB496A31}" formatIdx="9">
          <cx:axisId val="2"/>
        </cx:series>
        <cx:series layoutId="clusteredColumn" hidden="1" uniqueId="{BB9AED0A-FA51-46F5-A6A8-0929358A12FC}" formatIdx="10">
          <cx:tx>
            <cx:txData>
              <cx:v>Lány</cx:v>
            </cx:txData>
          </cx:tx>
          <cx:dataId val="5"/>
          <cx:layoutPr>
            <cx:aggregation/>
          </cx:layoutPr>
          <cx:axisId val="1"/>
        </cx:series>
        <cx:series layoutId="paretoLine" ownerIdx="10" uniqueId="{5B64B37F-B0F4-4BC8-9AC5-87E892295F2C}" formatIdx="11">
          <cx:axisId val="2"/>
        </cx:series>
        <cx:series layoutId="clusteredColumn" hidden="1" uniqueId="{71B0720E-DB73-4206-8340-B38C44CDFFC5}" formatIdx="12">
          <cx:tx>
            <cx:txData>
              <cx:v>Grand Total</cx:v>
            </cx:txData>
          </cx:tx>
          <cx:dataId val="6"/>
          <cx:layoutPr>
            <cx:aggregation/>
          </cx:layoutPr>
          <cx:axisId val="1"/>
        </cx:series>
        <cx:series layoutId="paretoLine" ownerIdx="12" uniqueId="{D4A9AA4A-268D-4B3C-8F54-221A397DA13B}" formatIdx="13">
          <cx:axisId val="2"/>
        </cx:series>
      </cx:plotAreaRegion>
      <cx:axis id="0">
        <cx:catScaling gapWidth="0"/>
        <cx:tickLabels/>
      </cx:axis>
      <cx:axis id="1">
        <cx:valScaling/>
        <cx:majorGridlines/>
        <cx:tickLabels/>
      </cx:axis>
      <cx:axis id="2">
        <cx:valScaling max="1" min="0"/>
        <cx:units unit="percentage"/>
        <cx:tickLabels/>
      </cx:axis>
    </cx:plotArea>
  </cx:chart>
  <cx:spPr>
    <a:ln>
      <a:solidFill>
        <a:schemeClr val="tx2"/>
      </a:solidFill>
    </a:ln>
  </cx:spPr>
</cx:chartSpace>
</file>

<file path=ppt/charts/chartEx2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 dir="row">'tantárgyi kedveltseg'!$B$12:$O$12</cx:f>
        <cx:lvl ptCount="14">
          <cx:pt idx="0">[Magyar irodalom]</cx:pt>
          <cx:pt idx="1">[Magyar nyelvtan]</cx:pt>
          <cx:pt idx="2">[Angol nyelv]</cx:pt>
          <cx:pt idx="3">[Német nyelv]</cx:pt>
          <cx:pt idx="4">[Történelem]</cx:pt>
          <cx:pt idx="5">[Matematika]</cx:pt>
          <cx:pt idx="6">[Rajz]</cx:pt>
          <cx:pt idx="7">[Kémia]</cx:pt>
          <cx:pt idx="8">[Földrajz]</cx:pt>
          <cx:pt idx="9">[Biológia]</cx:pt>
          <cx:pt idx="10">[Informatika]</cx:pt>
          <cx:pt idx="11">[Technika]</cx:pt>
          <cx:pt idx="12">[Fizika]</cx:pt>
          <cx:pt idx="13">[Testnevelés]</cx:pt>
        </cx:lvl>
      </cx:strDim>
      <cx:numDim type="val">
        <cx:f dir="row">'tantárgyi kedveltseg'!$B$13:$O$13</cx:f>
        <cx:lvl ptCount="14" formatCode="0.00">
          <cx:pt idx="0">2.4140127388535033</cx:pt>
          <cx:pt idx="1">2.108974358974359</cx:pt>
          <cx:pt idx="2">2.641025641025641</cx:pt>
          <cx:pt idx="3">2.2826086956521738</cx:pt>
          <cx:pt idx="4">2.4444444444444446</cx:pt>
          <cx:pt idx="5">2.2038216560509554</cx:pt>
          <cx:pt idx="6">2.0155038759689923</cx:pt>
          <cx:pt idx="7">1.8455882352941178</cx:pt>
          <cx:pt idx="8">2.0149253731343282</cx:pt>
          <cx:pt idx="9">2.1544117647058822</cx:pt>
          <cx:pt idx="10">2.279220779220779</cx:pt>
          <cx:pt idx="11">1.8</cx:pt>
          <cx:pt idx="12">2.1851851851851851</cx:pt>
          <cx:pt idx="13">2.3961038961038961</cx:pt>
        </cx:lvl>
      </cx:numDim>
    </cx:data>
    <cx:data id="1">
      <cx:strDim type="cat">
        <cx:f dir="row">'tantárgyi kedveltseg'!$B$12:$O$12</cx:f>
        <cx:lvl ptCount="14">
          <cx:pt idx="0">[Magyar irodalom]</cx:pt>
          <cx:pt idx="1">[Magyar nyelvtan]</cx:pt>
          <cx:pt idx="2">[Angol nyelv]</cx:pt>
          <cx:pt idx="3">[Német nyelv]</cx:pt>
          <cx:pt idx="4">[Történelem]</cx:pt>
          <cx:pt idx="5">[Matematika]</cx:pt>
          <cx:pt idx="6">[Rajz]</cx:pt>
          <cx:pt idx="7">[Kémia]</cx:pt>
          <cx:pt idx="8">[Földrajz]</cx:pt>
          <cx:pt idx="9">[Biológia]</cx:pt>
          <cx:pt idx="10">[Informatika]</cx:pt>
          <cx:pt idx="11">[Technika]</cx:pt>
          <cx:pt idx="12">[Fizika]</cx:pt>
          <cx:pt idx="13">[Testnevelés]</cx:pt>
        </cx:lvl>
      </cx:strDim>
      <cx:numDim type="val">
        <cx:f dir="row">'tantárgyi kedveltseg'!$B$14:$O$14</cx:f>
        <cx:lvl ptCount="14" formatCode="0.00">
          <cx:pt idx="0">2.1304347826086958</cx:pt>
          <cx:pt idx="1">1.8444444444444446</cx:pt>
          <cx:pt idx="2">2.4444444444444446</cx:pt>
          <cx:pt idx="3">2.193548387096774</cx:pt>
          <cx:pt idx="4">2.5405405405405403</cx:pt>
          <cx:pt idx="5">2.5217391304347827</cx:pt>
          <cx:pt idx="6">2.0857142857142859</cx:pt>
          <cx:pt idx="7">2</cx:pt>
          <cx:pt idx="8">2.1081081081081079</cx:pt>
          <cx:pt idx="9">2.1081081081081079</cx:pt>
          <cx:pt idx="10">2.5777777777777779</cx:pt>
          <cx:pt idx="11">2.5</cx:pt>
          <cx:pt idx="12">2.5555555555555554</cx:pt>
          <cx:pt idx="13">2.6956521739130435</cx:pt>
        </cx:lvl>
      </cx:numDim>
    </cx:data>
    <cx:data id="2">
      <cx:strDim type="cat">
        <cx:f dir="row">'tantárgyi kedveltseg'!$B$12:$O$12</cx:f>
        <cx:lvl ptCount="14">
          <cx:pt idx="0">[Magyar irodalom]</cx:pt>
          <cx:pt idx="1">[Magyar nyelvtan]</cx:pt>
          <cx:pt idx="2">[Angol nyelv]</cx:pt>
          <cx:pt idx="3">[Német nyelv]</cx:pt>
          <cx:pt idx="4">[Történelem]</cx:pt>
          <cx:pt idx="5">[Matematika]</cx:pt>
          <cx:pt idx="6">[Rajz]</cx:pt>
          <cx:pt idx="7">[Kémia]</cx:pt>
          <cx:pt idx="8">[Földrajz]</cx:pt>
          <cx:pt idx="9">[Biológia]</cx:pt>
          <cx:pt idx="10">[Informatika]</cx:pt>
          <cx:pt idx="11">[Technika]</cx:pt>
          <cx:pt idx="12">[Fizika]</cx:pt>
          <cx:pt idx="13">[Testnevelés]</cx:pt>
        </cx:lvl>
      </cx:strDim>
      <cx:numDim type="val">
        <cx:f dir="row">'tantárgyi kedveltseg'!$B$15:$O$15</cx:f>
        <cx:lvl ptCount="14" formatCode="0.00">
          <cx:pt idx="0">2.522935779816514</cx:pt>
          <cx:pt idx="1">2.2110091743119265</cx:pt>
          <cx:pt idx="2">2.7247706422018347</cx:pt>
          <cx:pt idx="3">2.3333333333333335</cx:pt>
          <cx:pt idx="4">2.40625</cx:pt>
          <cx:pt idx="5">2.073394495412844</cx:pt>
          <cx:pt idx="6">2.0108695652173911</cx:pt>
          <cx:pt idx="7">1.8041237113402062</cx:pt>
          <cx:pt idx="8">1.9789473684210526</cx:pt>
          <cx:pt idx="9">2.1855670103092781</cx:pt>
          <cx:pt idx="10">2.1401869158878504</cx:pt>
          <cx:pt idx="11">1.75</cx:pt>
          <cx:pt idx="12">2.0515463917525771</cx:pt>
          <cx:pt idx="13">2.2641509433962264</cx:pt>
        </cx:lvl>
      </cx:numDim>
    </cx:data>
  </cx:chartData>
  <cx:chart>
    <cx:title pos="t" align="ctr" overlay="0">
      <cx:tx>
        <cx:rich>
          <a:bodyPr spcFirstLastPara="1" vertOverflow="ellipsis" horzOverflow="overflow" wrap="square" lIns="0" tIns="0" rIns="0" bIns="0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400" b="0" i="0" u="none" strike="noStrike" baseline="0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latin typeface="Calibri" panose="020F0502020204030204"/>
                <a:ea typeface="Calibri" panose="020F0502020204030204" pitchFamily="34" charset="0"/>
                <a:cs typeface="Calibri" panose="020F0502020204030204" pitchFamily="34" charset="0"/>
              </a:rPr>
              <a:t>Most mennyire szereted az adott tantárgyakat?</a:t>
            </a:r>
            <a:r>
              <a:rPr lang="en-US" sz="1400" b="0" i="0" u="none" strike="noStrike" baseline="0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latin typeface="Calibri" panose="020F0502020204030204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i="0" u="none" strike="noStrike" baseline="0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latin typeface="Calibri" panose="020F0502020204030204"/>
                <a:ea typeface="Calibri" panose="020F0502020204030204" pitchFamily="34" charset="0"/>
                <a:cs typeface="Calibri" panose="020F0502020204030204" pitchFamily="34" charset="0"/>
              </a:rPr>
              <a:t>9.-10. évfolyam, N=157 fő</a:t>
            </a:r>
            <a:endParaRPr lang="hu-HU">
              <a:effectLst/>
            </a:endParaRPr>
          </a:p>
        </cx:rich>
      </cx:tx>
    </cx:title>
    <cx:plotArea>
      <cx:plotAreaRegion>
        <cx:series layoutId="clusteredColumn" uniqueId="{21601E7E-8FA3-4A38-8A2D-5A240AAFC7A1}" formatIdx="0">
          <cx:tx>
            <cx:txData>
              <cx:f>'tantárgyi kedveltseg'!$A$13</cx:f>
              <cx:v>9.-10. évfolyam</cx:v>
            </cx:txData>
          </cx:tx>
          <cx:dataLabels/>
          <cx:dataId val="0"/>
          <cx:layoutPr>
            <cx:aggregation/>
          </cx:layoutPr>
          <cx:axisId val="1"/>
        </cx:series>
        <cx:series layoutId="paretoLine" ownerIdx="0" uniqueId="{F1472C55-6777-4676-A70E-889AF2AE9A3E}" formatIdx="1">
          <cx:axisId val="2"/>
        </cx:series>
        <cx:series layoutId="clusteredColumn" hidden="1" uniqueId="{411B37B3-F75F-4F0F-A31E-6C5332A81BE4}" formatIdx="2">
          <cx:tx>
            <cx:txData>
              <cx:f>'tantárgyi kedveltseg'!$A$14</cx:f>
              <cx:v>Fiú</cx:v>
            </cx:txData>
          </cx:tx>
          <cx:dataId val="1"/>
          <cx:layoutPr>
            <cx:aggregation/>
          </cx:layoutPr>
          <cx:axisId val="1"/>
        </cx:series>
        <cx:series layoutId="paretoLine" ownerIdx="2" uniqueId="{BBE5E39B-0204-4E9F-AE90-E926FD2293DF}" formatIdx="3">
          <cx:axisId val="2"/>
        </cx:series>
        <cx:series layoutId="clusteredColumn" hidden="1" uniqueId="{2CCA82B4-D554-4F5D-AF4E-3FFCBF7C7F83}" formatIdx="4">
          <cx:tx>
            <cx:txData>
              <cx:v>Lány</cx:v>
            </cx:txData>
          </cx:tx>
          <cx:dataId val="2"/>
          <cx:layoutPr>
            <cx:aggregation/>
          </cx:layoutPr>
          <cx:axisId val="1"/>
        </cx:series>
        <cx:series layoutId="paretoLine" ownerIdx="4" uniqueId="{8C60915C-0B92-4CEC-BFC3-4D0B06087E3D}" formatIdx="5">
          <cx:axisId val="2"/>
        </cx:series>
      </cx:plotAreaRegion>
      <cx:axis id="0">
        <cx:catScaling gapWidth="0"/>
        <cx:tickLabels/>
      </cx:axis>
      <cx:axis id="1">
        <cx:valScaling/>
        <cx:majorGridlines/>
        <cx:tickLabels/>
      </cx:axis>
      <cx:axis id="2">
        <cx:valScaling max="1" min="0"/>
        <cx:units unit="percentage"/>
        <cx:tickLabels/>
      </cx:axis>
    </cx:plotArea>
  </cx:chart>
  <cx:spPr>
    <a:ln>
      <a:solidFill>
        <a:schemeClr val="tx2"/>
      </a:solidFill>
    </a:ln>
  </cx:spPr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3BF784-013E-421D-BE87-55DC159FAD89}" type="datetimeFigureOut">
              <a:rPr lang="hu-HU" smtClean="0"/>
              <a:t>2023. 02. 26.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FD10D-D236-4F8B-93DE-80ED896DAEA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10951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4FD10D-D236-4F8B-93DE-80ED896DAEA2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257201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4FD10D-D236-4F8B-93DE-80ED896DAEA2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781134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4FD10D-D236-4F8B-93DE-80ED896DAEA2}" type="slidenum">
              <a:rPr lang="hu-HU" smtClean="0"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589199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4FD10D-D236-4F8B-93DE-80ED896DAEA2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721317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4FD10D-D236-4F8B-93DE-80ED896DAEA2}" type="slidenum">
              <a:rPr lang="hu-HU" smtClean="0"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848636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. 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4FD10D-D236-4F8B-93DE-80ED896DAEA2}" type="slidenum">
              <a:rPr lang="hu-HU" smtClean="0"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904213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4FD10D-D236-4F8B-93DE-80ED896DAEA2}" type="slidenum">
              <a:rPr lang="hu-HU" smtClean="0"/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87525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4FD10D-D236-4F8B-93DE-80ED896DAEA2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836203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4FD10D-D236-4F8B-93DE-80ED896DAEA2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588800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4FD10D-D236-4F8B-93DE-80ED896DAEA2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91147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4FD10D-D236-4F8B-93DE-80ED896DAEA2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52140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4FD10D-D236-4F8B-93DE-80ED896DAEA2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397059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4FD10D-D236-4F8B-93DE-80ED896DAEA2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206962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4FD10D-D236-4F8B-93DE-80ED896DAEA2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963691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4FD10D-D236-4F8B-93DE-80ED896DAEA2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92220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4012584-1142-E685-BB47-C4D104F584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5B756799-40E7-3181-255B-244E194EF4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0B4C04CC-039D-408C-6A73-0A96E6C8A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B6883-AB3E-4473-AE73-A20FAD1EBDE2}" type="datetimeFigureOut">
              <a:rPr lang="hu-HU" smtClean="0"/>
              <a:t>2023. 02. 26.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3E94283-B4CE-8611-E567-737258A76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D0CA2CC-1F9B-37AB-3B68-95C9BFD6A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BA199-7A0C-44F9-A4E3-D79C6960AF6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43250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9B8909D-F883-35C6-32A4-EA31F71F9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6E9E589A-B5A8-441E-C6D9-F1BD53F4D6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77BB6B2E-E7F5-BC22-E7CF-E989B4901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B6883-AB3E-4473-AE73-A20FAD1EBDE2}" type="datetimeFigureOut">
              <a:rPr lang="hu-HU" smtClean="0"/>
              <a:t>2023. 02. 26.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067F59D-28DE-B04B-500F-35CC095F8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03B0516D-2E78-97D6-B15A-B4438A9AF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BA199-7A0C-44F9-A4E3-D79C6960AF6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77515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C4E65205-D33D-68F2-E168-12D3FFB8A8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C680CE42-55E1-F003-8C87-6253880658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2CA590AE-7A10-7B3D-D4AF-CEFADEAA2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B6883-AB3E-4473-AE73-A20FAD1EBDE2}" type="datetimeFigureOut">
              <a:rPr lang="hu-HU" smtClean="0"/>
              <a:t>2023. 02. 26.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45A4D81-BE50-E78D-0F90-1C36DAD72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002E7B53-0C23-5806-8C9A-DA641258E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BA199-7A0C-44F9-A4E3-D79C6960AF6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74689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6606ADE-4494-A482-1782-B0B429521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A4F9EAD-0239-78BC-922E-7A02E15A77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04272D4E-43D3-0FC9-FDF5-E69046C78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B6883-AB3E-4473-AE73-A20FAD1EBDE2}" type="datetimeFigureOut">
              <a:rPr lang="hu-HU" smtClean="0"/>
              <a:t>2023. 02. 26.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FDDD8A1-EACA-0D83-E669-F0E3680C0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6F121032-6B6D-0EB8-99FB-F53FD2326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BA199-7A0C-44F9-A4E3-D79C6960AF6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65570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B8E4BF0-4001-E1B4-E878-DA0D1E0E0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A165B0B6-30F5-D257-1D5B-D60376D690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C450A6CF-6A50-D7C4-DC76-1A0B7C1A2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B6883-AB3E-4473-AE73-A20FAD1EBDE2}" type="datetimeFigureOut">
              <a:rPr lang="hu-HU" smtClean="0"/>
              <a:t>2023. 02. 26.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C8704E8F-C06E-736C-DE1E-EEA05B8BE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9D15F5FB-2035-9CA4-A17A-4849B4907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BA199-7A0C-44F9-A4E3-D79C6960AF6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25971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22E1E81-0C1F-4952-9B5B-2FF1CF4D0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4A512AF-1907-1FFA-3501-A776E0C02A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7292391A-4F06-2E07-DB39-B4DDD17DE7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F865EF1B-1AB5-4AB7-D883-5319A010F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B6883-AB3E-4473-AE73-A20FAD1EBDE2}" type="datetimeFigureOut">
              <a:rPr lang="hu-HU" smtClean="0"/>
              <a:t>2023. 02. 26.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625142B8-6786-00BB-28AF-F4C646EB4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FE5EB1D7-79B2-4566-9B68-53F6572A1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BA199-7A0C-44F9-A4E3-D79C6960AF6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7268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92BFB28-6A7E-DB16-E3B2-4B5B82C96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73FBF42A-5FE4-77F8-7176-8578480CB2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ED3145FF-3700-2E46-1CE1-B81410CE1E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AD649307-91B9-834B-8ECA-FA18A6E61C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1A68E807-BEA1-2722-C875-4150B543FD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80FB2869-B74F-BCA2-8CBC-9886EC41D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B6883-AB3E-4473-AE73-A20FAD1EBDE2}" type="datetimeFigureOut">
              <a:rPr lang="hu-HU" smtClean="0"/>
              <a:t>2023. 02. 26.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F518B0D4-1ED9-46FA-4E7B-8A1A6F4AC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B34E0404-5A85-5D0B-778B-135833051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BA199-7A0C-44F9-A4E3-D79C6960AF6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9104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5F2B315-9E9E-7AE2-A7DB-A0E78DA61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0318D724-3A39-A0D4-DCE3-92E44EE44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B6883-AB3E-4473-AE73-A20FAD1EBDE2}" type="datetimeFigureOut">
              <a:rPr lang="hu-HU" smtClean="0"/>
              <a:t>2023. 02. 26.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C256A305-2D38-51D6-FA6E-319BC1F4F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6BE8B9E6-E822-54D2-E30B-4AF91F2D2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BA199-7A0C-44F9-A4E3-D79C6960AF6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49280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56B2FD88-54A3-8DE0-2A4E-08BDB67EC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B6883-AB3E-4473-AE73-A20FAD1EBDE2}" type="datetimeFigureOut">
              <a:rPr lang="hu-HU" smtClean="0"/>
              <a:t>2023. 02. 26.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B44D41D9-FC08-0081-5E5A-2966D485C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602D5FFC-BBE6-B47C-0EE1-684A52F09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BA199-7A0C-44F9-A4E3-D79C6960AF6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0646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57A2008-B4EB-4A70-425C-B93DC3D73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65CE16B-5866-8AF5-703F-AC3076C211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BEA6F455-2248-0DCB-B194-E13799C57A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61ECB7C8-853C-3AB6-AF9B-072CBE290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B6883-AB3E-4473-AE73-A20FAD1EBDE2}" type="datetimeFigureOut">
              <a:rPr lang="hu-HU" smtClean="0"/>
              <a:t>2023. 02. 26.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E3DC1E80-7061-AC0A-6A26-5AA8CE2B6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EFF2849F-99D2-4CBF-8D45-797E5BA69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BA199-7A0C-44F9-A4E3-D79C6960AF6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66903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11446A2-8F56-3DA4-5C3B-23BA41465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5B1566DE-0389-A63C-365E-D3D94AFCD6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352745E-B7E7-D518-E860-FF7BF2AE56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72E35CA8-F72D-8E6D-EC34-EC14A48D8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B6883-AB3E-4473-AE73-A20FAD1EBDE2}" type="datetimeFigureOut">
              <a:rPr lang="hu-HU" smtClean="0"/>
              <a:t>2023. 02. 26.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503FA0BE-4198-B790-9D89-F0D77755C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E1451A67-F0DF-D74E-29C7-77525AC3F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BA199-7A0C-44F9-A4E3-D79C6960AF6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1412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1BF41663-2531-97C7-3BDC-2F102229C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B4BE7CA3-3593-AE7A-27C4-2C7F2E71B7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7D55458C-3101-9887-FEA6-F1774BD0CE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B6883-AB3E-4473-AE73-A20FAD1EBDE2}" type="datetimeFigureOut">
              <a:rPr lang="hu-HU" smtClean="0"/>
              <a:t>2023. 02. 26.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1A38633A-F158-43D3-6113-C88685B1EA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178DCF1D-5A88-B9E5-0CE7-A82F578F1E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BA199-7A0C-44F9-A4E3-D79C6960AF6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53706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fazakas.ida@uni-mate.h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14/relationships/chartEx" Target="../charts/chartEx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png"/><Relationship Id="rId5" Type="http://schemas.microsoft.com/office/2014/relationships/chartEx" Target="../charts/chartEx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84328F2-EC37-A73E-F26A-468ED143D2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9726" y="529390"/>
            <a:ext cx="9248274" cy="2298032"/>
          </a:xfrm>
        </p:spPr>
        <p:txBody>
          <a:bodyPr>
            <a:normAutofit/>
          </a:bodyPr>
          <a:lstStyle/>
          <a:p>
            <a:pPr marL="2540" marR="1270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hu-HU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Érdeklődés-struktúrák megismerése az MTMI területen</a:t>
            </a:r>
            <a:br>
              <a:rPr lang="hu-HU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hu-HU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Érdekli a tanulókat az MTMI pályák?</a:t>
            </a:r>
            <a:br>
              <a:rPr lang="hu-HU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hu-HU" sz="2800" dirty="0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11A41874-64ED-9A2F-DCA3-8E0A3BF22C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490537"/>
            <a:ext cx="9144000" cy="3693696"/>
          </a:xfrm>
        </p:spPr>
        <p:txBody>
          <a:bodyPr>
            <a:normAutofit fontScale="77500" lnSpcReduction="20000"/>
          </a:bodyPr>
          <a:lstStyle/>
          <a:p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Fazakas Ida</a:t>
            </a:r>
          </a:p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Egyetemi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docens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fontAlgn="base"/>
            <a:r>
              <a:rPr lang="hu-HU" sz="3200" i="0" dirty="0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Magyar Agrár- és Élettudományi Egyetem</a:t>
            </a:r>
            <a:r>
              <a:rPr lang="en-US" sz="3200" i="0" dirty="0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sz="3200" i="0" dirty="0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Vidékfejlesztési és Fenntartható Gazdaság Intézet</a:t>
            </a:r>
            <a:endParaRPr lang="en-US" sz="3200" i="0" dirty="0">
              <a:solidFill>
                <a:srgbClr val="24242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en-US" sz="3200" i="0" dirty="0">
              <a:solidFill>
                <a:srgbClr val="24242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sz="3200" dirty="0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MPT, </a:t>
            </a:r>
            <a:r>
              <a:rPr lang="en-US" sz="3200" dirty="0" err="1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Pályaorientációs</a:t>
            </a:r>
            <a:r>
              <a:rPr lang="en-US" sz="3200" dirty="0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Szakosztály</a:t>
            </a:r>
            <a:r>
              <a:rPr lang="en-US" sz="3200" dirty="0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küldött</a:t>
            </a:r>
            <a:r>
              <a:rPr lang="en-US" sz="3200" dirty="0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tag</a:t>
            </a:r>
            <a:endParaRPr lang="en-US" sz="3200" i="0" dirty="0">
              <a:solidFill>
                <a:srgbClr val="24242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en-US" sz="7400" b="1" i="0" dirty="0">
              <a:solidFill>
                <a:srgbClr val="24242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sz="4200" b="1" dirty="0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ONK, PÉCS 2022.11.18.</a:t>
            </a:r>
            <a:endParaRPr lang="hu-HU" sz="4200" b="1" i="0" dirty="0">
              <a:solidFill>
                <a:srgbClr val="24242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17894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A9A224F-882B-44E9-3B8E-92CFB0264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9591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graphicFrame>
        <p:nvGraphicFramePr>
          <p:cNvPr id="4" name="Tartalom helye 3">
            <a:extLst>
              <a:ext uri="{FF2B5EF4-FFF2-40B4-BE49-F238E27FC236}">
                <a16:creationId xmlns:a16="http://schemas.microsoft.com/office/drawing/2014/main" id="{9A8C48EF-CB67-7B3E-954C-E258FF50C3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7576615"/>
              </p:ext>
            </p:extLst>
          </p:nvPr>
        </p:nvGraphicFramePr>
        <p:xfrm>
          <a:off x="203200" y="699920"/>
          <a:ext cx="11038840" cy="54581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589834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6AB0F5A-9683-939A-2C7E-8B2F4FF04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9432"/>
          </a:xfrm>
        </p:spPr>
        <p:txBody>
          <a:bodyPr>
            <a:normAutofit/>
          </a:bodyPr>
          <a:lstStyle/>
          <a:p>
            <a:r>
              <a:rPr lang="en-US" sz="2800" dirty="0" err="1"/>
              <a:t>Érdeklődési</a:t>
            </a:r>
            <a:r>
              <a:rPr lang="en-US" sz="2800" dirty="0"/>
              <a:t> </a:t>
            </a:r>
            <a:r>
              <a:rPr lang="en-US" sz="2800" dirty="0" err="1"/>
              <a:t>területek</a:t>
            </a:r>
            <a:r>
              <a:rPr lang="en-US" sz="2800" dirty="0"/>
              <a:t> </a:t>
            </a:r>
            <a:r>
              <a:rPr lang="en-US" sz="2800" dirty="0" err="1"/>
              <a:t>rangsora</a:t>
            </a:r>
            <a:r>
              <a:rPr lang="en-US" sz="2800" dirty="0"/>
              <a:t> </a:t>
            </a:r>
            <a:r>
              <a:rPr lang="en-US" sz="2800" dirty="0" err="1"/>
              <a:t>átlag</a:t>
            </a:r>
            <a:r>
              <a:rPr lang="en-US" sz="2800" dirty="0"/>
              <a:t> </a:t>
            </a:r>
            <a:r>
              <a:rPr lang="en-US" sz="2800" dirty="0" err="1"/>
              <a:t>alapján</a:t>
            </a:r>
            <a:endParaRPr lang="hu-HU" sz="2800" dirty="0"/>
          </a:p>
        </p:txBody>
      </p:sp>
      <p:graphicFrame>
        <p:nvGraphicFramePr>
          <p:cNvPr id="4" name="Tartalom helye 3">
            <a:extLst>
              <a:ext uri="{FF2B5EF4-FFF2-40B4-BE49-F238E27FC236}">
                <a16:creationId xmlns:a16="http://schemas.microsoft.com/office/drawing/2014/main" id="{EA335654-AE86-D5B1-09AE-2E740B5905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7895972"/>
              </p:ext>
            </p:extLst>
          </p:nvPr>
        </p:nvGraphicFramePr>
        <p:xfrm>
          <a:off x="433137" y="1070812"/>
          <a:ext cx="11309683" cy="51061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948173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AFFF2161-73A1-6D32-5A1A-AB93ED081C3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5406438"/>
              </p:ext>
            </p:extLst>
          </p:nvPr>
        </p:nvGraphicFramePr>
        <p:xfrm>
          <a:off x="288757" y="397041"/>
          <a:ext cx="11670631" cy="62684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701675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E9179D4D-304C-2EB5-0684-C303882855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8790471"/>
              </p:ext>
            </p:extLst>
          </p:nvPr>
        </p:nvGraphicFramePr>
        <p:xfrm>
          <a:off x="421105" y="469231"/>
          <a:ext cx="11345779" cy="60037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3681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5B9846FA-BA74-75CF-1F61-CA7B6D9D392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2723199"/>
              </p:ext>
            </p:extLst>
          </p:nvPr>
        </p:nvGraphicFramePr>
        <p:xfrm>
          <a:off x="360947" y="385011"/>
          <a:ext cx="11466095" cy="6196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207199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3FC4C11-0B64-EA6D-A20E-6E3A9C47E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934286"/>
          </a:xfrm>
        </p:spPr>
        <p:txBody>
          <a:bodyPr>
            <a:normAutofit fontScale="90000"/>
          </a:bodyPr>
          <a:lstStyle/>
          <a:p>
            <a:r>
              <a:rPr lang="hu-HU" sz="3200" dirty="0"/>
              <a:t>A természettudománnyal foglalkozó témák közül mik a kedvenceid?</a:t>
            </a:r>
          </a:p>
        </p:txBody>
      </p:sp>
      <p:graphicFrame>
        <p:nvGraphicFramePr>
          <p:cNvPr id="7" name="Tartalom helye 6">
            <a:extLst>
              <a:ext uri="{FF2B5EF4-FFF2-40B4-BE49-F238E27FC236}">
                <a16:creationId xmlns:a16="http://schemas.microsoft.com/office/drawing/2014/main" id="{B0385010-70DD-DB47-1D2A-AD57DB2FE96E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28063795"/>
              </p:ext>
            </p:extLst>
          </p:nvPr>
        </p:nvGraphicFramePr>
        <p:xfrm>
          <a:off x="324854" y="1299412"/>
          <a:ext cx="6797842" cy="48902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Szövegdoboz 10">
            <a:extLst>
              <a:ext uri="{FF2B5EF4-FFF2-40B4-BE49-F238E27FC236}">
                <a16:creationId xmlns:a16="http://schemas.microsoft.com/office/drawing/2014/main" id="{F57AC62E-44B1-FCA5-589D-113C04E82A70}"/>
              </a:ext>
            </a:extLst>
          </p:cNvPr>
          <p:cNvSpPr txBox="1"/>
          <p:nvPr/>
        </p:nvSpPr>
        <p:spPr>
          <a:xfrm>
            <a:off x="7303169" y="1690688"/>
            <a:ext cx="468028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hu-HU" dirty="0"/>
              <a:t>Állatokkal foglalkozó témák</a:t>
            </a:r>
          </a:p>
          <a:p>
            <a:pPr marL="342900" indent="-342900">
              <a:buAutoNum type="arabicPeriod"/>
            </a:pPr>
            <a:r>
              <a:rPr lang="hu-HU" dirty="0"/>
              <a:t>Emberi szervezettel foglalkozó témák</a:t>
            </a:r>
            <a:endParaRPr lang="en-US" dirty="0"/>
          </a:p>
          <a:p>
            <a:pPr marL="342900" indent="-342900">
              <a:buAutoNum type="arabicPeriod"/>
            </a:pPr>
            <a:r>
              <a:rPr lang="hu-HU" dirty="0"/>
              <a:t>Csillagászat</a:t>
            </a:r>
            <a:endParaRPr lang="en-US" dirty="0"/>
          </a:p>
          <a:p>
            <a:pPr marL="342900" indent="-342900">
              <a:buAutoNum type="arabicPeriod"/>
            </a:pPr>
            <a:r>
              <a:rPr lang="hu-HU" dirty="0"/>
              <a:t>Természetvédelem, környezetvédelem</a:t>
            </a:r>
            <a:endParaRPr lang="en-US" dirty="0"/>
          </a:p>
          <a:p>
            <a:pPr marL="342900" indent="-342900">
              <a:buAutoNum type="arabicPeriod"/>
            </a:pPr>
            <a:r>
              <a:rPr lang="hu-HU" dirty="0"/>
              <a:t>Számokkal, logikai feladatokkal foglalkozó feladatok, játékok</a:t>
            </a:r>
            <a:endParaRPr lang="en-US" dirty="0"/>
          </a:p>
          <a:p>
            <a:pPr marL="342900" indent="-342900">
              <a:buAutoNum type="arabicPeriod"/>
            </a:pPr>
            <a:r>
              <a:rPr lang="hu-HU" dirty="0"/>
              <a:t>Vegyszerek, a kémiai kísérletek</a:t>
            </a:r>
            <a:endParaRPr lang="en-US" dirty="0"/>
          </a:p>
          <a:p>
            <a:pPr marL="342900" indent="-342900">
              <a:buAutoNum type="arabicPeriod"/>
            </a:pPr>
            <a:r>
              <a:rPr lang="hu-HU" dirty="0"/>
              <a:t>Térképekkel, földrajzzal foglalkozó témák</a:t>
            </a:r>
            <a:endParaRPr lang="en-US" dirty="0"/>
          </a:p>
          <a:p>
            <a:pPr marL="342900" indent="-342900">
              <a:buAutoNum type="arabicPeriod"/>
            </a:pPr>
            <a:r>
              <a:rPr lang="hu-HU" dirty="0"/>
              <a:t>Élelmiszeripar</a:t>
            </a:r>
            <a:endParaRPr lang="en-US" dirty="0"/>
          </a:p>
          <a:p>
            <a:pPr marL="342900" indent="-342900">
              <a:buAutoNum type="arabicPeriod"/>
            </a:pPr>
            <a:r>
              <a:rPr lang="hu-HU" dirty="0"/>
              <a:t>Megújuló energiaforrások</a:t>
            </a:r>
            <a:endParaRPr lang="en-US" dirty="0"/>
          </a:p>
          <a:p>
            <a:pPr marL="342900" indent="-342900">
              <a:buAutoNum type="arabicPeriod"/>
            </a:pPr>
            <a:r>
              <a:rPr lang="hu-HU" dirty="0"/>
              <a:t>Programozás</a:t>
            </a:r>
            <a:endParaRPr lang="en-US" dirty="0"/>
          </a:p>
          <a:p>
            <a:pPr marL="342900" indent="-342900">
              <a:buAutoNum type="arabicPeriod"/>
            </a:pPr>
            <a:r>
              <a:rPr lang="hu-HU" dirty="0"/>
              <a:t>Gépészettel, a fizikai jelenségekkel foglalkozó témák</a:t>
            </a:r>
            <a:endParaRPr lang="en-US" dirty="0"/>
          </a:p>
          <a:p>
            <a:pPr marL="342900" indent="-342900">
              <a:buAutoNum type="arabicPeriod"/>
            </a:pPr>
            <a:r>
              <a:rPr lang="hu-HU" dirty="0"/>
              <a:t>Robotika, mesterséges intelligencia</a:t>
            </a:r>
            <a:endParaRPr lang="en-US" dirty="0"/>
          </a:p>
          <a:p>
            <a:pPr marL="342900" indent="-342900">
              <a:buAutoNum type="arabicPeriod"/>
            </a:pPr>
            <a:r>
              <a:rPr lang="hu-HU" dirty="0"/>
              <a:t>Növényekkel foglalkozó témák</a:t>
            </a:r>
          </a:p>
        </p:txBody>
      </p:sp>
    </p:spTree>
    <p:extLst>
      <p:ext uri="{BB962C8B-B14F-4D97-AF65-F5344CB8AC3E}">
        <p14:creationId xmlns:p14="http://schemas.microsoft.com/office/powerpoint/2010/main" val="4029522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15DEB70-124B-3603-2301-B2CB1F2F8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1938"/>
          </a:xfrm>
        </p:spPr>
        <p:txBody>
          <a:bodyPr>
            <a:normAutofit/>
          </a:bodyPr>
          <a:lstStyle/>
          <a:p>
            <a:r>
              <a:rPr lang="en-US" sz="3200" dirty="0"/>
              <a:t> (</a:t>
            </a:r>
            <a:r>
              <a:rPr lang="en-US" sz="3200" dirty="0" err="1"/>
              <a:t>Szabadidős</a:t>
            </a:r>
            <a:r>
              <a:rPr lang="en-US" sz="3200" dirty="0"/>
              <a:t>)</a:t>
            </a:r>
            <a:r>
              <a:rPr lang="en-US" sz="3200" dirty="0" err="1"/>
              <a:t>Tevékenységekre</a:t>
            </a:r>
            <a:r>
              <a:rPr lang="en-US" sz="3200" dirty="0"/>
              <a:t> </a:t>
            </a:r>
            <a:r>
              <a:rPr lang="en-US" sz="3200" dirty="0" err="1"/>
              <a:t>vonatkozó</a:t>
            </a:r>
            <a:r>
              <a:rPr lang="en-US" sz="3200" dirty="0"/>
              <a:t> </a:t>
            </a:r>
            <a:r>
              <a:rPr lang="en-US" sz="3200" dirty="0" err="1"/>
              <a:t>állítások</a:t>
            </a:r>
            <a:endParaRPr lang="hu-HU" sz="3200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1FE91CE-4FE5-EC69-6097-582604E597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35505"/>
            <a:ext cx="10896600" cy="4841458"/>
          </a:xfrm>
        </p:spPr>
        <p:txBody>
          <a:bodyPr>
            <a:normAutofit fontScale="92500" lnSpcReduction="20000"/>
          </a:bodyPr>
          <a:lstStyle/>
          <a:p>
            <a:pPr marL="0" marR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Szeretem a természetfilmeket.</a:t>
            </a:r>
            <a:endParaRPr lang="hu-HU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Érdekel az állatok élete, viselkedése.</a:t>
            </a:r>
            <a:endParaRPr lang="hu-HU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Foglalkoztat, hogy egy-egy anyag miből van, és mi történik, ha összekeverjük őket.</a:t>
            </a:r>
            <a:endParaRPr lang="hu-HU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Néztem már “Hogyan készül? és Hogyan működik?” videót.</a:t>
            </a:r>
            <a:endParaRPr lang="hu-HU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Szoktam figyelni, hogyan nő meg egy növény?</a:t>
            </a:r>
            <a:endParaRPr lang="hu-HU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Nagyon izgalmas volt számomra a magok csíráztatása. </a:t>
            </a:r>
            <a:endParaRPr lang="hu-HU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Rendszeresen nézek kertészkedéssel, kertépítéssel foglalkozó műsorokat (pl. </a:t>
            </a:r>
            <a:r>
              <a:rPr lang="hu-H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biotermesztés</a:t>
            </a: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különleges kertek).</a:t>
            </a:r>
            <a:endParaRPr lang="hu-HU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Szeretek építő játékokkal játszani (</a:t>
            </a:r>
            <a:r>
              <a:rPr lang="hu-H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</a:t>
            </a: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Geomag</a:t>
            </a: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hu-H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Minecraft</a:t>
            </a: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hu-H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Lego</a:t>
            </a: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építőkocka)</a:t>
            </a:r>
            <a:endParaRPr lang="hu-HU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Rendszeresen nézek olyan </a:t>
            </a:r>
            <a:r>
              <a:rPr lang="hu-H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sorozatokat</a:t>
            </a: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vagy videókat amelyek kísérleteket mutatnak be (</a:t>
            </a:r>
            <a:r>
              <a:rPr lang="hu-H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</a:t>
            </a: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Ne próbáld ki otthon!, Pedig jó ötletnek tűnt!)</a:t>
            </a:r>
            <a:endParaRPr lang="hu-HU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Szoktam </a:t>
            </a:r>
            <a:r>
              <a:rPr lang="hu-H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geoládákat</a:t>
            </a: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keresni kirándulás közben, érdekel a </a:t>
            </a:r>
            <a:r>
              <a:rPr lang="hu-H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geocaching</a:t>
            </a: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hu-HU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Gyakran keresek az interneten térképeket, városokat, utcákat csak kíváncsiságból.</a:t>
            </a:r>
            <a:endParaRPr lang="hu-HU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Gyűjtöm a szép köveket, kavicsokat.</a:t>
            </a:r>
            <a:endParaRPr lang="hu-HU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Szeretek sakkozni.</a:t>
            </a:r>
            <a:endParaRPr lang="hu-HU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Szeretem a logikai játékokat, fejtörőket.</a:t>
            </a:r>
            <a:endParaRPr lang="hu-HU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Szeretem a </a:t>
            </a:r>
            <a:r>
              <a:rPr lang="hu-H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Sudokut</a:t>
            </a: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hu-HU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Szeretek maketteket építeni.</a:t>
            </a:r>
            <a:endParaRPr lang="hu-HU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802527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4B63A34-05D2-0BEC-1642-BF77CD949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5843"/>
          </a:xfrm>
        </p:spPr>
        <p:txBody>
          <a:bodyPr>
            <a:normAutofit/>
          </a:bodyPr>
          <a:lstStyle/>
          <a:p>
            <a:r>
              <a:rPr lang="en-US" sz="3200" dirty="0" err="1"/>
              <a:t>Szabadidős</a:t>
            </a:r>
            <a:r>
              <a:rPr lang="en-US" sz="3200" dirty="0"/>
              <a:t> </a:t>
            </a:r>
            <a:r>
              <a:rPr lang="en-US" sz="3200" dirty="0" err="1"/>
              <a:t>tevékenységek</a:t>
            </a:r>
            <a:r>
              <a:rPr lang="en-US" sz="3200" dirty="0"/>
              <a:t>, </a:t>
            </a:r>
            <a:r>
              <a:rPr lang="en-US" sz="3200" dirty="0" err="1"/>
              <a:t>középiskolások</a:t>
            </a:r>
            <a:r>
              <a:rPr lang="en-US" sz="3200" dirty="0"/>
              <a:t> %-</a:t>
            </a:r>
            <a:r>
              <a:rPr lang="en-US" sz="3200" dirty="0" err="1"/>
              <a:t>os</a:t>
            </a:r>
            <a:r>
              <a:rPr lang="en-US" sz="3200" dirty="0"/>
              <a:t> </a:t>
            </a:r>
            <a:r>
              <a:rPr lang="en-US" sz="3200" dirty="0" err="1"/>
              <a:t>válaszai</a:t>
            </a:r>
            <a:endParaRPr lang="hu-HU" sz="3200" dirty="0"/>
          </a:p>
        </p:txBody>
      </p:sp>
      <p:graphicFrame>
        <p:nvGraphicFramePr>
          <p:cNvPr id="5" name="Tartalom helye 4">
            <a:extLst>
              <a:ext uri="{FF2B5EF4-FFF2-40B4-BE49-F238E27FC236}">
                <a16:creationId xmlns:a16="http://schemas.microsoft.com/office/drawing/2014/main" id="{F772A3F4-02EF-67FA-D746-6D8BC06A4E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2809598"/>
              </p:ext>
            </p:extLst>
          </p:nvPr>
        </p:nvGraphicFramePr>
        <p:xfrm>
          <a:off x="481263" y="1528011"/>
          <a:ext cx="11249526" cy="47625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414256">
                  <a:extLst>
                    <a:ext uri="{9D8B030D-6E8A-4147-A177-3AD203B41FA5}">
                      <a16:colId xmlns:a16="http://schemas.microsoft.com/office/drawing/2014/main" val="2111200152"/>
                    </a:ext>
                  </a:extLst>
                </a:gridCol>
                <a:gridCol w="1835270">
                  <a:extLst>
                    <a:ext uri="{9D8B030D-6E8A-4147-A177-3AD203B41FA5}">
                      <a16:colId xmlns:a16="http://schemas.microsoft.com/office/drawing/2014/main" val="1703742700"/>
                    </a:ext>
                  </a:extLst>
                </a:gridCol>
              </a:tblGrid>
              <a:tr h="351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Szabadidőben kedvelt tevékenységek N=238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% válaszok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6044079"/>
                  </a:ext>
                </a:extLst>
              </a:tr>
              <a:tr h="4736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Néztem már “Hogyan készül? és Hogyan működik?” videót.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71%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99150507"/>
                  </a:ext>
                </a:extLst>
              </a:tr>
              <a:tr h="61391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Szeretek építő játékokkal játszani (pl Geomag, Minecraft, Lego, építőkocka)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69%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00514204"/>
                  </a:ext>
                </a:extLst>
              </a:tr>
              <a:tr h="4736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Érdekel az állatok élete, viselkedése.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67%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5279802"/>
                  </a:ext>
                </a:extLst>
              </a:tr>
              <a:tr h="78236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Rendszeresen nézek olyan sorozatokat vagy videókat amelyek kísérleteket mutatnak be (pl: Ne próbáld ki otthon!, Pedig jó ötletnek tűnt!)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63%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56774887"/>
                  </a:ext>
                </a:extLst>
              </a:tr>
              <a:tr h="6465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Foglalkoztat, hogy egy-egy anyag miből van, és mi történik, ha összekeverjük őket.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57%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0246987"/>
                  </a:ext>
                </a:extLst>
              </a:tr>
              <a:tr h="4736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Szeretek maketteket építeni.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56%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7843109"/>
                  </a:ext>
                </a:extLst>
              </a:tr>
              <a:tr h="4736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Szeretem a természetfilmeket.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52%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62791726"/>
                  </a:ext>
                </a:extLst>
              </a:tr>
              <a:tr h="47364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Szívesen szerelek meg elektromos eszközöket.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51%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207485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00365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B618B40-F400-7014-CCF6-9A0F6D5DA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/>
          <a:lstStyle/>
          <a:p>
            <a:r>
              <a:rPr lang="en-US" dirty="0" err="1"/>
              <a:t>Összegzés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D46DB9B-0E69-1D1C-74F0-B44CAFDA8F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947" y="1323474"/>
            <a:ext cx="10992853" cy="485348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Eredményeink, hogy a</a:t>
            </a:r>
            <a:r>
              <a:rPr lang="hu-H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természettudományos, illetve MTMI tárgyakhoz való viszonya a tanulóknak valóban romlik, de az </a:t>
            </a:r>
            <a:r>
              <a:rPr lang="hu-H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általános iskolában</a:t>
            </a:r>
            <a:r>
              <a:rPr lang="hu-H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természettudományi </a:t>
            </a:r>
            <a:r>
              <a:rPr lang="hu-H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tantárgyat nem kedvelők döntő többsége érdeklődik a természet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tudományos</a:t>
            </a:r>
            <a:r>
              <a:rPr lang="hu-H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jelenségek iránt. </a:t>
            </a: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hu-HU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Sok esetben megmutatkozik a tantárgy tanításának vagy épp a tanár hiányának a hatása is. 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u-H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középiskolások szabadidejükben szívesen foglalkoznak a természettudományos jelenségekkel, tevékenységekkel,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hu-H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 elutasítóak többségében az MTMI tárgyakkal kapcsolatban. </a:t>
            </a:r>
            <a:endParaRPr lang="hu-HU" sz="2800" dirty="0"/>
          </a:p>
          <a:p>
            <a:pPr marL="0" indent="0">
              <a:buNone/>
            </a:pPr>
            <a:r>
              <a:rPr lang="hu-H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Az eredményekből az látszik, hogy ha az érdeklődést tevékenységhez kötötten vizsgáljuk, akkor van MTMI érdeklődése a tanulóknak, de tantárgyi érdeklődés szinten ez nem mutatható ki. </a:t>
            </a:r>
            <a:endParaRPr lang="hu-H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609723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403344B-1FDB-9C2B-2431-76A3C7C0A7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Köszönöm</a:t>
            </a:r>
            <a:r>
              <a:rPr lang="en-US" dirty="0"/>
              <a:t> a </a:t>
            </a:r>
            <a:r>
              <a:rPr lang="en-US" dirty="0" err="1"/>
              <a:t>figyelmet</a:t>
            </a:r>
            <a:r>
              <a:rPr lang="en-US" dirty="0"/>
              <a:t>!</a:t>
            </a:r>
            <a:br>
              <a:rPr lang="en-US" dirty="0"/>
            </a:br>
            <a:endParaRPr lang="hu-HU" dirty="0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A5C1C2CC-6A6B-74CB-1392-8D332C2A88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FAZAKAS IDA</a:t>
            </a:r>
          </a:p>
          <a:p>
            <a:r>
              <a:rPr lang="en-US" dirty="0">
                <a:hlinkClick r:id="rId2"/>
              </a:rPr>
              <a:t>fazakas.ida@uni-mate.hu</a:t>
            </a:r>
            <a:endParaRPr lang="en-US" dirty="0"/>
          </a:p>
          <a:p>
            <a:r>
              <a:rPr lang="en-US" dirty="0"/>
              <a:t>idafazakas@gmail.com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40303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0E4CB8D-D729-668E-5682-1B7FADCFE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Pályaorientáció</a:t>
            </a:r>
            <a:r>
              <a:rPr lang="en-US" dirty="0"/>
              <a:t> </a:t>
            </a:r>
            <a:r>
              <a:rPr lang="en-US" dirty="0" err="1"/>
              <a:t>fontossága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19CC072-078A-9983-6156-22C5E8E1B0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484" y="1562232"/>
            <a:ext cx="10788316" cy="45887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MTMI területek hangsúlyos elemei lettek a pályaorientációs tevékenységeknek, a terület népszerűsítése sok támogatást kapott az elmúlt években.</a:t>
            </a:r>
            <a:endParaRPr lang="hu-H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u-HU" sz="2400" dirty="0">
                <a:effectLst/>
                <a:latin typeface="Times New Roman" panose="02020603050405020304" pitchFamily="18" charset="0"/>
                <a:ea typeface="CIDFont+F2"/>
              </a:rPr>
              <a:t>A hatályos Nemzeti Alaptanterv „munkavállalói, innovációs és vállalkozói kompetenciák” fejlesztéséről beszél, valamint kezdeményezi a műszaki és természettudományos pályaválasztások támogatását. </a:t>
            </a:r>
            <a:endParaRPr lang="en-US" sz="2400" dirty="0">
              <a:effectLst/>
              <a:latin typeface="Times New Roman" panose="02020603050405020304" pitchFamily="18" charset="0"/>
              <a:ea typeface="CIDFont+F2"/>
            </a:endParaRPr>
          </a:p>
          <a:p>
            <a:pPr marL="0" indent="0">
              <a:buNone/>
            </a:pPr>
            <a:endParaRPr lang="en-US" sz="2400" dirty="0">
              <a:effectLst/>
              <a:latin typeface="Times New Roman" panose="02020603050405020304" pitchFamily="18" charset="0"/>
              <a:ea typeface="CIDFont+F2"/>
            </a:endParaRPr>
          </a:p>
          <a:p>
            <a:pPr marL="0" indent="0">
              <a:buNone/>
            </a:pPr>
            <a:r>
              <a:rPr lang="hu-HU" sz="2400" dirty="0">
                <a:latin typeface="Times New Roman" panose="02020603050405020304" pitchFamily="18" charset="0"/>
                <a:ea typeface="CIDFont+F2"/>
              </a:rPr>
              <a:t>Pályaorientáció definíciója</a:t>
            </a:r>
            <a:r>
              <a:rPr lang="en-US" sz="2400" dirty="0">
                <a:latin typeface="Times New Roman" panose="02020603050405020304" pitchFamily="18" charset="0"/>
                <a:ea typeface="CIDFont+F2"/>
              </a:rPr>
              <a:t>: </a:t>
            </a:r>
            <a:r>
              <a:rPr lang="hu-HU" sz="2400" dirty="0">
                <a:effectLst/>
                <a:latin typeface="Times New Roman" panose="02020603050405020304" pitchFamily="18" charset="0"/>
                <a:ea typeface="CIDFont+F2"/>
              </a:rPr>
              <a:t>Szilágyi (2003) megfogalmazása szerint a pályaválasztási döntések meghozatalához a tanulónak reális információkkal kell rendelkeznie önmagáról és elegendő információval, tapasztalattal kell rendelkeznie a választható pályákról, szakmákról, azok tartalmáról és elérési útvonalairól. </a:t>
            </a:r>
            <a:endParaRPr lang="en-US" sz="2400" dirty="0">
              <a:latin typeface="Times New Roman" panose="02020603050405020304" pitchFamily="18" charset="0"/>
              <a:ea typeface="CIDFont+F2"/>
            </a:endParaRPr>
          </a:p>
          <a:p>
            <a:pPr marL="0" indent="0">
              <a:buNone/>
            </a:pP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931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3DFFB6E-4AAF-8044-EBE7-6CFFECEFA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Pályaorientáció</a:t>
            </a:r>
            <a:r>
              <a:rPr lang="en-US" dirty="0"/>
              <a:t> – </a:t>
            </a:r>
            <a:r>
              <a:rPr lang="en-US" dirty="0" err="1"/>
              <a:t>érdeklődés</a:t>
            </a:r>
            <a:r>
              <a:rPr lang="en-US" dirty="0"/>
              <a:t> –</a:t>
            </a:r>
            <a:r>
              <a:rPr lang="en-US" dirty="0" err="1"/>
              <a:t>tantárgyak</a:t>
            </a:r>
            <a:r>
              <a:rPr lang="en-US" dirty="0"/>
              <a:t> 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A6F35BE-64ED-87D7-3097-DBCAE07B92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7832" y="1690688"/>
            <a:ext cx="10655968" cy="44862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sz="2800" dirty="0">
                <a:effectLst/>
                <a:latin typeface="Times New Roman" panose="02020603050405020304" pitchFamily="18" charset="0"/>
                <a:ea typeface="CIDFont+F2"/>
                <a:cs typeface="Arial" panose="020B0604020202020204" pitchFamily="34" charset="0"/>
              </a:rPr>
              <a:t>Az önismereti jellemzők közül az </a:t>
            </a:r>
            <a:r>
              <a:rPr lang="hu-HU" sz="2800" b="1" dirty="0">
                <a:effectLst/>
                <a:latin typeface="Times New Roman" panose="02020603050405020304" pitchFamily="18" charset="0"/>
                <a:ea typeface="CIDFont+F2"/>
                <a:cs typeface="Arial" panose="020B0604020202020204" pitchFamily="34" charset="0"/>
              </a:rPr>
              <a:t>érdeklődés </a:t>
            </a:r>
            <a:r>
              <a:rPr lang="hu-HU" sz="2800" dirty="0">
                <a:effectLst/>
                <a:latin typeface="Times New Roman" panose="02020603050405020304" pitchFamily="18" charset="0"/>
                <a:ea typeface="CIDFont+F2"/>
                <a:cs typeface="Arial" panose="020B0604020202020204" pitchFamily="34" charset="0"/>
              </a:rPr>
              <a:t>szerepe kiemelkedő a pályaorientációs folyamatban (</a:t>
            </a:r>
            <a:r>
              <a:rPr lang="hu-HU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Ritoókné</a:t>
            </a:r>
            <a:r>
              <a:rPr lang="hu-H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1976, </a:t>
            </a:r>
            <a:r>
              <a:rPr lang="hu-HU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Völgyesy</a:t>
            </a:r>
            <a:r>
              <a:rPr lang="hu-H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1976, Szilágyi 1996, 2002, 2005, Galambos 2006). </a:t>
            </a: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u-H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Az orientációs munkában többféle módon megismerhetők a jellemző érdeklődési irányok, de a gondolkodás középpontjában mindig az </a:t>
            </a:r>
            <a:r>
              <a:rPr lang="hu-HU" sz="2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 tevékenység</a:t>
            </a:r>
            <a:r>
              <a:rPr lang="hu-H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áll, amire az érdeklődés irányul. </a:t>
            </a: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u-H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Az érdeklődés gyakran összekapcsolódik a </a:t>
            </a:r>
            <a:r>
              <a:rPr lang="hu-H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tantárgyi érdeklődés</a:t>
            </a:r>
            <a:r>
              <a:rPr lang="hu-H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sel. A hazai és nemzetközi </a:t>
            </a:r>
            <a:r>
              <a:rPr lang="hu-H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tantárgyi attitűdvizsgálatok bizonyítják, hogy a tanulók egyes tantárgyakhoz való viszonya az iskolában eltöltött évek során folyamatosan romlik, ami különösen igaz a természettudományos tárgyak esetében (Báthory 1989, Csapó 2000, 2002</a:t>
            </a:r>
            <a:r>
              <a:rPr lang="hu-H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r>
              <a:rPr lang="hu-H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hu-H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Fernengel</a:t>
            </a:r>
            <a:r>
              <a:rPr lang="hu-H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2002</a:t>
            </a:r>
            <a:r>
              <a:rPr lang="hu-H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r>
              <a:rPr lang="hu-H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Korom 2002)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42741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6DD461E-8D4A-164E-FA49-54F24CE5A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Kutatási</a:t>
            </a:r>
            <a:r>
              <a:rPr lang="en-US" dirty="0"/>
              <a:t> </a:t>
            </a:r>
            <a:r>
              <a:rPr lang="en-US" dirty="0" err="1"/>
              <a:t>cél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5391CB4-BAB0-BC78-4D57-A5B3CE100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9863" y="1552074"/>
            <a:ext cx="10643937" cy="4624889"/>
          </a:xfrm>
        </p:spPr>
        <p:txBody>
          <a:bodyPr/>
          <a:lstStyle/>
          <a:p>
            <a:pPr marL="0" indent="0">
              <a:buNone/>
            </a:pPr>
            <a:r>
              <a:rPr lang="hu-HU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Kutatásunk célja első sorban az volt, hogy ismerjük meg az 5.-12.- évfolyamos tanulók érdeklődési struktúráját, kiemelten az MTMI terület és a tantárgyi érdeklődés változásait. </a:t>
            </a:r>
            <a:r>
              <a:rPr lang="hu-H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Kutatásunkban érdeklődést, képességet, tantárgyi érdeklődést, tantárgyi eredményességet, pályaelképzelések, terveket, aspirációt is vizsgálatunk. 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Az előadásban kiemelten az </a:t>
            </a:r>
            <a:r>
              <a:rPr lang="hu-HU" sz="2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MTMI </a:t>
            </a:r>
            <a:r>
              <a:rPr lang="hu-H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érdeklődés tevékenység-centrikus </a:t>
            </a:r>
            <a:r>
              <a:rPr lang="hu-H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és </a:t>
            </a:r>
            <a:r>
              <a:rPr lang="hu-H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tantárgyi tartalom </a:t>
            </a:r>
            <a:r>
              <a:rPr lang="hu-H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közti összefüggéseket, sajátosságokat mutatom be.</a:t>
            </a: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71779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38DA195-BBE8-A5FD-D41C-6F0417026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Kutatás</a:t>
            </a:r>
            <a:r>
              <a:rPr lang="en-US" dirty="0"/>
              <a:t> </a:t>
            </a:r>
            <a:r>
              <a:rPr lang="en-US" dirty="0" err="1"/>
              <a:t>módszere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6D5B87A-949A-8C4F-4F29-12D0B95805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917" y="1371600"/>
            <a:ext cx="11004884" cy="51212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Kérdőív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5.-8. 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évfolyamosoknak készült kérdőív </a:t>
            </a:r>
          </a:p>
          <a:p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9.-12. évfolyamnak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készült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kérdőív</a:t>
            </a:r>
          </a:p>
          <a:p>
            <a:r>
              <a:rPr lang="hu-HU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Háttérváltozók</a:t>
            </a:r>
            <a:r>
              <a:rPr lang="en-US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iskolatípus</a:t>
            </a:r>
            <a:r>
              <a:rPr lang="en-US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település</a:t>
            </a:r>
            <a:r>
              <a:rPr lang="en-US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szülők</a:t>
            </a:r>
            <a:r>
              <a:rPr lang="en-US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iskolai</a:t>
            </a:r>
            <a:r>
              <a:rPr lang="en-US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végzettsége</a:t>
            </a:r>
            <a:endParaRPr lang="en-US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Tanulmányi teljesítmény</a:t>
            </a:r>
          </a:p>
          <a:p>
            <a:r>
              <a:rPr lang="hu-HU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Tantárgyi érdeklődés</a:t>
            </a:r>
            <a:r>
              <a:rPr lang="en-US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kedveltség</a:t>
            </a:r>
            <a:endParaRPr lang="hu-HU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Érdeklődés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vizsgálata</a:t>
            </a:r>
          </a:p>
          <a:p>
            <a:r>
              <a:rPr lang="hu-HU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Érdeklődéshez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kapcsolódó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tevékenységek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vizsgálata</a:t>
            </a: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Munkaérték</a:t>
            </a:r>
          </a:p>
          <a:p>
            <a:r>
              <a:rPr lang="hu-HU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Továbbtanulási</a:t>
            </a:r>
            <a:r>
              <a:rPr lang="en-US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tervek</a:t>
            </a:r>
            <a:endParaRPr lang="hu-HU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2021/2022 tanévben, az 5.-12. évfolyamos tanulók körében, különböző iskolatípusokban rögzített, 136 illetve 246 tanuló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kérdőív</a:t>
            </a:r>
            <a:r>
              <a:rPr lang="en-US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adatait </a:t>
            </a:r>
            <a:r>
              <a:rPr lang="hu-HU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elemeztük</a:t>
            </a:r>
            <a:endParaRPr lang="hu-H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34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03112BD-69BF-EF84-7501-7562C73B4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MINTA – </a:t>
            </a:r>
            <a:r>
              <a:rPr lang="en-US" dirty="0" err="1"/>
              <a:t>középiskolás</a:t>
            </a:r>
            <a:r>
              <a:rPr lang="en-US" dirty="0"/>
              <a:t> </a:t>
            </a:r>
            <a:r>
              <a:rPr lang="en-US" dirty="0" err="1"/>
              <a:t>tanulók</a:t>
            </a:r>
            <a:r>
              <a:rPr lang="en-US" dirty="0"/>
              <a:t> 9.-12. </a:t>
            </a:r>
            <a:r>
              <a:rPr lang="en-US" dirty="0" err="1"/>
              <a:t>évfolyam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DC91B67-0D8D-BCE9-0654-5B2FE8AE20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948737" cy="4486275"/>
          </a:xfrm>
        </p:spPr>
        <p:txBody>
          <a:bodyPr/>
          <a:lstStyle/>
          <a:p>
            <a:pPr marL="0" indent="0"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238 fő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megkérdezett középiskolás tanuló: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Heves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BAZ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Pest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megye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több mint 60 település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lakik</a:t>
            </a:r>
          </a:p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116 fő bejárós tanuló</a:t>
            </a:r>
          </a:p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 fő kollégista</a:t>
            </a:r>
          </a:p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fő Arany János Tehetséggondozó Programban tanul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14345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76C40E1-ACD5-D2F6-447E-2CB3CDF55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Középiskolás minta nemek és évfolyam szerint</a:t>
            </a:r>
          </a:p>
        </p:txBody>
      </p:sp>
      <p:graphicFrame>
        <p:nvGraphicFramePr>
          <p:cNvPr id="4" name="Tartalom helye 3">
            <a:extLst>
              <a:ext uri="{FF2B5EF4-FFF2-40B4-BE49-F238E27FC236}">
                <a16:creationId xmlns:a16="http://schemas.microsoft.com/office/drawing/2014/main" id="{32A72DEE-923D-9BCD-BDA1-1FFBD1B502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3459320"/>
              </p:ext>
            </p:extLst>
          </p:nvPr>
        </p:nvGraphicFramePr>
        <p:xfrm>
          <a:off x="397042" y="1690688"/>
          <a:ext cx="10956756" cy="44935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32866">
                  <a:extLst>
                    <a:ext uri="{9D8B030D-6E8A-4147-A177-3AD203B41FA5}">
                      <a16:colId xmlns:a16="http://schemas.microsoft.com/office/drawing/2014/main" val="1335257728"/>
                    </a:ext>
                  </a:extLst>
                </a:gridCol>
                <a:gridCol w="2528106">
                  <a:extLst>
                    <a:ext uri="{9D8B030D-6E8A-4147-A177-3AD203B41FA5}">
                      <a16:colId xmlns:a16="http://schemas.microsoft.com/office/drawing/2014/main" val="4190126385"/>
                    </a:ext>
                  </a:extLst>
                </a:gridCol>
                <a:gridCol w="2331759">
                  <a:extLst>
                    <a:ext uri="{9D8B030D-6E8A-4147-A177-3AD203B41FA5}">
                      <a16:colId xmlns:a16="http://schemas.microsoft.com/office/drawing/2014/main" val="228585554"/>
                    </a:ext>
                  </a:extLst>
                </a:gridCol>
                <a:gridCol w="1964025">
                  <a:extLst>
                    <a:ext uri="{9D8B030D-6E8A-4147-A177-3AD203B41FA5}">
                      <a16:colId xmlns:a16="http://schemas.microsoft.com/office/drawing/2014/main" val="2603358944"/>
                    </a:ext>
                  </a:extLst>
                </a:gridCol>
              </a:tblGrid>
              <a:tr h="164927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A vizsgált középiskolások száma és neme, évfolyam szerinti bontásban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</a:rPr>
                        <a:t> </a:t>
                      </a:r>
                      <a:endParaRPr lang="hu-H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</a:rPr>
                        <a:t> </a:t>
                      </a:r>
                      <a:endParaRPr lang="hu-H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</a:rPr>
                        <a:t> </a:t>
                      </a:r>
                      <a:endParaRPr lang="hu-H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049420806"/>
                  </a:ext>
                </a:extLst>
              </a:tr>
              <a:tr h="56885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</a:rPr>
                        <a:t> </a:t>
                      </a:r>
                      <a:endParaRPr lang="hu-H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11.-12. évfolyam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9.-10. évfolyam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összesen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054755754"/>
                  </a:ext>
                </a:extLst>
              </a:tr>
              <a:tr h="56885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</a:rPr>
                        <a:t>Fiú</a:t>
                      </a:r>
                      <a:endParaRPr lang="hu-H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</a:rPr>
                        <a:t>35</a:t>
                      </a:r>
                      <a:endParaRPr lang="hu-H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</a:rPr>
                        <a:t>46</a:t>
                      </a:r>
                      <a:endParaRPr lang="hu-H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400" b="1" dirty="0">
                          <a:effectLst/>
                        </a:rPr>
                        <a:t>81</a:t>
                      </a:r>
                      <a:endParaRPr lang="hu-H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491481010"/>
                  </a:ext>
                </a:extLst>
              </a:tr>
              <a:tr h="56885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</a:rPr>
                        <a:t>Lány</a:t>
                      </a:r>
                      <a:endParaRPr lang="hu-H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</a:rPr>
                        <a:t>45</a:t>
                      </a:r>
                      <a:endParaRPr lang="hu-H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</a:rPr>
                        <a:t>109</a:t>
                      </a:r>
                      <a:endParaRPr lang="hu-H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400" b="1" dirty="0">
                          <a:effectLst/>
                        </a:rPr>
                        <a:t>154</a:t>
                      </a:r>
                      <a:endParaRPr lang="hu-H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148259470"/>
                  </a:ext>
                </a:extLst>
              </a:tr>
              <a:tr h="56885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</a:rPr>
                        <a:t>N/A</a:t>
                      </a:r>
                      <a:endParaRPr lang="hu-H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</a:rPr>
                        <a:t>1</a:t>
                      </a:r>
                      <a:endParaRPr lang="hu-H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</a:rPr>
                        <a:t>2</a:t>
                      </a:r>
                      <a:endParaRPr lang="hu-H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400" b="1" dirty="0">
                          <a:effectLst/>
                        </a:rPr>
                        <a:t>3</a:t>
                      </a:r>
                      <a:endParaRPr lang="hu-H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933836026"/>
                  </a:ext>
                </a:extLst>
              </a:tr>
              <a:tr h="56885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3200" dirty="0">
                          <a:effectLst/>
                        </a:rPr>
                        <a:t>összesen</a:t>
                      </a:r>
                      <a:endParaRPr lang="hu-H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400" b="1" dirty="0">
                          <a:effectLst/>
                        </a:rPr>
                        <a:t>81</a:t>
                      </a:r>
                      <a:endParaRPr lang="hu-H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400" b="1" dirty="0">
                          <a:effectLst/>
                        </a:rPr>
                        <a:t>157</a:t>
                      </a:r>
                      <a:endParaRPr lang="hu-H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400" b="1" dirty="0">
                          <a:effectLst/>
                        </a:rPr>
                        <a:t>238</a:t>
                      </a:r>
                      <a:endParaRPr lang="hu-H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610782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2488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8E5ED2A-CE8C-0557-09ED-C878A8BA4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877103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Minta - </a:t>
            </a:r>
            <a:r>
              <a:rPr lang="hu-HU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Szülők iskolai végzettsége a középiskolások körében</a:t>
            </a:r>
          </a:p>
        </p:txBody>
      </p:sp>
      <p:sp>
        <p:nvSpPr>
          <p:cNvPr id="9" name="Szöveg helye 8">
            <a:extLst>
              <a:ext uri="{FF2B5EF4-FFF2-40B4-BE49-F238E27FC236}">
                <a16:creationId xmlns:a16="http://schemas.microsoft.com/office/drawing/2014/main" id="{DFA08A37-5E17-B2EF-77C8-4A528A3541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2014" y="1221921"/>
            <a:ext cx="5157787" cy="489074"/>
          </a:xfrm>
        </p:spPr>
        <p:txBody>
          <a:bodyPr>
            <a:normAutofit/>
          </a:bodyPr>
          <a:lstStyle/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ábra: Anya iskolai végzettsége középiskolás minta</a:t>
            </a:r>
            <a:endParaRPr lang="hu-HU" dirty="0"/>
          </a:p>
        </p:txBody>
      </p:sp>
      <p:graphicFrame>
        <p:nvGraphicFramePr>
          <p:cNvPr id="7" name="Tartalom helye 6">
            <a:extLst>
              <a:ext uri="{FF2B5EF4-FFF2-40B4-BE49-F238E27FC236}">
                <a16:creationId xmlns:a16="http://schemas.microsoft.com/office/drawing/2014/main" id="{265BAC83-696A-EBB3-71FE-E636DCDAB2AF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08315724"/>
              </p:ext>
            </p:extLst>
          </p:nvPr>
        </p:nvGraphicFramePr>
        <p:xfrm>
          <a:off x="645624" y="1723608"/>
          <a:ext cx="5351951" cy="4466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Szöveg helye 9">
            <a:extLst>
              <a:ext uri="{FF2B5EF4-FFF2-40B4-BE49-F238E27FC236}">
                <a16:creationId xmlns:a16="http://schemas.microsoft.com/office/drawing/2014/main" id="{193E76DA-C842-A292-A65D-14256AC325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46798" y="1357678"/>
            <a:ext cx="5183188" cy="365929"/>
          </a:xfrm>
        </p:spPr>
        <p:txBody>
          <a:bodyPr>
            <a:normAutofit/>
          </a:bodyPr>
          <a:lstStyle/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ábra: Apa iskolai végzettsége középiskolás minta</a:t>
            </a:r>
            <a:endParaRPr lang="hu-HU" sz="1800" dirty="0"/>
          </a:p>
        </p:txBody>
      </p:sp>
      <p:sp>
        <p:nvSpPr>
          <p:cNvPr id="11" name="Tartalom helye 10">
            <a:extLst>
              <a:ext uri="{FF2B5EF4-FFF2-40B4-BE49-F238E27FC236}">
                <a16:creationId xmlns:a16="http://schemas.microsoft.com/office/drawing/2014/main" id="{740D5F68-63DC-A1EA-E02E-26055E36999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u-HU" dirty="0"/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DF084D81-E9E6-8CFD-511C-96FE2323A02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26905929"/>
              </p:ext>
            </p:extLst>
          </p:nvPr>
        </p:nvGraphicFramePr>
        <p:xfrm>
          <a:off x="6172199" y="1723606"/>
          <a:ext cx="5574323" cy="44660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942423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9C2A1D2-7C02-ED16-F775-A80915ACE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9326"/>
            <a:ext cx="10515600" cy="738022"/>
          </a:xfrm>
        </p:spPr>
        <p:txBody>
          <a:bodyPr>
            <a:noAutofit/>
          </a:bodyPr>
          <a:lstStyle/>
          <a:p>
            <a:r>
              <a:rPr lang="en-US" sz="3200" b="1" dirty="0" err="1"/>
              <a:t>Tantárgyi</a:t>
            </a:r>
            <a:r>
              <a:rPr lang="en-US" sz="3200" b="1" dirty="0"/>
              <a:t> </a:t>
            </a:r>
            <a:r>
              <a:rPr lang="en-US" sz="3200" b="1" dirty="0" err="1"/>
              <a:t>kedveltség</a:t>
            </a:r>
            <a:r>
              <a:rPr lang="en-US" sz="3200" b="1" dirty="0"/>
              <a:t> </a:t>
            </a:r>
            <a:r>
              <a:rPr lang="en-US" sz="3200" b="1" dirty="0" err="1"/>
              <a:t>rangsora</a:t>
            </a:r>
            <a:br>
              <a:rPr lang="en-US" sz="3200" b="1" dirty="0"/>
            </a:br>
            <a:r>
              <a:rPr lang="en-US" sz="2400" b="1" dirty="0"/>
              <a:t>(1-nem </a:t>
            </a:r>
            <a:r>
              <a:rPr lang="en-US" sz="2400" b="1" dirty="0" err="1"/>
              <a:t>szeretem</a:t>
            </a:r>
            <a:r>
              <a:rPr lang="en-US" sz="2400" b="1" dirty="0"/>
              <a:t>, 2-semleges, 3- </a:t>
            </a:r>
            <a:r>
              <a:rPr lang="en-US" sz="2400" b="1" dirty="0" err="1"/>
              <a:t>szeretem</a:t>
            </a:r>
            <a:r>
              <a:rPr lang="en-US" sz="2400" b="1" dirty="0"/>
              <a:t>)</a:t>
            </a:r>
            <a:endParaRPr lang="hu-HU" sz="2400" b="1" dirty="0"/>
          </a:p>
        </p:txBody>
      </p:sp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11" name="Tartalom helye 10">
                <a:extLst>
                  <a:ext uri="{FF2B5EF4-FFF2-40B4-BE49-F238E27FC236}">
                    <a16:creationId xmlns:a16="http://schemas.microsoft.com/office/drawing/2014/main" id="{BFA2DB30-21EA-6838-835C-DF8A2BF8AB76}"/>
                  </a:ext>
                </a:extLst>
              </p:cNvPr>
              <p:cNvGraphicFramePr>
                <a:graphicFrameLocks noGrp="1"/>
              </p:cNvGraphicFramePr>
              <p:nvPr>
                <p:ph sz="quarter" idx="4"/>
                <p:extLst>
                  <p:ext uri="{D42A27DB-BD31-4B8C-83A1-F6EECF244321}">
                    <p14:modId xmlns:p14="http://schemas.microsoft.com/office/powerpoint/2010/main" val="298537305"/>
                  </p:ext>
                </p:extLst>
              </p:nvPr>
            </p:nvGraphicFramePr>
            <p:xfrm>
              <a:off x="6096000" y="1323474"/>
              <a:ext cx="5626768" cy="4866189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3"/>
              </a:graphicData>
            </a:graphic>
          </p:graphicFrame>
        </mc:Choice>
        <mc:Fallback xmlns="">
          <p:pic>
            <p:nvPicPr>
              <p:cNvPr id="11" name="Tartalom helye 10">
                <a:extLst>
                  <a:ext uri="{FF2B5EF4-FFF2-40B4-BE49-F238E27FC236}">
                    <a16:creationId xmlns:a16="http://schemas.microsoft.com/office/drawing/2014/main" id="{BFA2DB30-21EA-6838-835C-DF8A2BF8AB76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096000" y="1323474"/>
                <a:ext cx="5626768" cy="486618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14" name="Tartalom helye 13">
                <a:extLst>
                  <a:ext uri="{FF2B5EF4-FFF2-40B4-BE49-F238E27FC236}">
                    <a16:creationId xmlns:a16="http://schemas.microsoft.com/office/drawing/2014/main" id="{0829B29C-F881-F294-9CB3-B6A7DFED1067}"/>
                  </a:ext>
                </a:extLst>
              </p:cNvPr>
              <p:cNvGraphicFramePr>
                <a:graphicFrameLocks noGrp="1"/>
              </p:cNvGraphicFramePr>
              <p:nvPr>
                <p:ph sz="half" idx="2"/>
                <p:extLst>
                  <p:ext uri="{D42A27DB-BD31-4B8C-83A1-F6EECF244321}">
                    <p14:modId xmlns:p14="http://schemas.microsoft.com/office/powerpoint/2010/main" val="1423733510"/>
                  </p:ext>
                </p:extLst>
              </p:nvPr>
            </p:nvGraphicFramePr>
            <p:xfrm>
              <a:off x="469232" y="1323474"/>
              <a:ext cx="5525167" cy="4866189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5"/>
              </a:graphicData>
            </a:graphic>
          </p:graphicFrame>
        </mc:Choice>
        <mc:Fallback xmlns="">
          <p:pic>
            <p:nvPicPr>
              <p:cNvPr id="14" name="Tartalom helye 13">
                <a:extLst>
                  <a:ext uri="{FF2B5EF4-FFF2-40B4-BE49-F238E27FC236}">
                    <a16:creationId xmlns:a16="http://schemas.microsoft.com/office/drawing/2014/main" id="{0829B29C-F881-F294-9CB3-B6A7DFED1067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69232" y="1323474"/>
                <a:ext cx="5525167" cy="4866189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03058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741</TotalTime>
  <Words>1091</Words>
  <Application>Microsoft Office PowerPoint</Application>
  <PresentationFormat>Szélesvásznú</PresentationFormat>
  <Paragraphs>156</Paragraphs>
  <Slides>19</Slides>
  <Notes>15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Office-téma</vt:lpstr>
      <vt:lpstr>Érdeklődés-struktúrák megismerése az MTMI területen Érdekli a tanulókat az MTMI pályák? </vt:lpstr>
      <vt:lpstr>Pályaorientáció fontossága</vt:lpstr>
      <vt:lpstr>Pályaorientáció – érdeklődés –tantárgyak </vt:lpstr>
      <vt:lpstr>Kutatási cél</vt:lpstr>
      <vt:lpstr>Kutatás módszere</vt:lpstr>
      <vt:lpstr>MINTA – középiskolás tanulók 9.-12. évfolyam</vt:lpstr>
      <vt:lpstr>Középiskolás minta nemek és évfolyam szerint</vt:lpstr>
      <vt:lpstr>Minta - Szülők iskolai végzettsége a középiskolások körében</vt:lpstr>
      <vt:lpstr>Tantárgyi kedveltség rangsora (1-nem szeretem, 2-semleges, 3- szeretem)</vt:lpstr>
      <vt:lpstr>PowerPoint-bemutató</vt:lpstr>
      <vt:lpstr>Érdeklődési területek rangsora átlag alapján</vt:lpstr>
      <vt:lpstr>PowerPoint-bemutató</vt:lpstr>
      <vt:lpstr>PowerPoint-bemutató</vt:lpstr>
      <vt:lpstr>PowerPoint-bemutató</vt:lpstr>
      <vt:lpstr>A természettudománnyal foglalkozó témák közül mik a kedvenceid?</vt:lpstr>
      <vt:lpstr> (Szabadidős)Tevékenységekre vonatkozó állítások</vt:lpstr>
      <vt:lpstr>Szabadidős tevékenységek, középiskolások %-os válaszai</vt:lpstr>
      <vt:lpstr>Összegzés</vt:lpstr>
      <vt:lpstr>Köszönöm a figyelmet!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Ida Fazakas</dc:creator>
  <cp:lastModifiedBy>Ágnes Juhász</cp:lastModifiedBy>
  <cp:revision>6</cp:revision>
  <dcterms:created xsi:type="dcterms:W3CDTF">2022-11-03T10:50:33Z</dcterms:created>
  <dcterms:modified xsi:type="dcterms:W3CDTF">2023-02-26T12:54:22Z</dcterms:modified>
</cp:coreProperties>
</file>